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4"/>
  </p:notesMasterIdLst>
  <p:sldIdLst>
    <p:sldId id="256" r:id="rId2"/>
    <p:sldId id="412" r:id="rId3"/>
    <p:sldId id="413" r:id="rId4"/>
    <p:sldId id="334" r:id="rId5"/>
    <p:sldId id="418" r:id="rId6"/>
    <p:sldId id="420" r:id="rId7"/>
    <p:sldId id="423" r:id="rId8"/>
    <p:sldId id="425" r:id="rId9"/>
    <p:sldId id="432" r:id="rId10"/>
    <p:sldId id="431" r:id="rId11"/>
    <p:sldId id="627" r:id="rId12"/>
    <p:sldId id="527" r:id="rId13"/>
    <p:sldId id="536" r:id="rId14"/>
    <p:sldId id="537" r:id="rId15"/>
    <p:sldId id="535" r:id="rId16"/>
    <p:sldId id="545" r:id="rId17"/>
    <p:sldId id="547" r:id="rId18"/>
    <p:sldId id="366" r:id="rId19"/>
    <p:sldId id="446" r:id="rId20"/>
    <p:sldId id="358" r:id="rId21"/>
    <p:sldId id="359" r:id="rId22"/>
    <p:sldId id="470" r:id="rId23"/>
    <p:sldId id="405" r:id="rId24"/>
    <p:sldId id="472" r:id="rId25"/>
    <p:sldId id="463" r:id="rId26"/>
    <p:sldId id="551" r:id="rId27"/>
    <p:sldId id="466" r:id="rId28"/>
    <p:sldId id="468" r:id="rId29"/>
    <p:sldId id="557" r:id="rId30"/>
    <p:sldId id="460" r:id="rId31"/>
    <p:sldId id="356" r:id="rId32"/>
    <p:sldId id="364" r:id="rId33"/>
    <p:sldId id="444" r:id="rId34"/>
    <p:sldId id="508" r:id="rId35"/>
    <p:sldId id="387" r:id="rId36"/>
    <p:sldId id="389" r:id="rId37"/>
    <p:sldId id="554" r:id="rId38"/>
    <p:sldId id="295" r:id="rId39"/>
    <p:sldId id="477" r:id="rId40"/>
    <p:sldId id="480" r:id="rId41"/>
    <p:sldId id="577" r:id="rId42"/>
    <p:sldId id="597" r:id="rId43"/>
    <p:sldId id="599" r:id="rId44"/>
    <p:sldId id="585" r:id="rId45"/>
    <p:sldId id="593" r:id="rId46"/>
    <p:sldId id="595" r:id="rId47"/>
    <p:sldId id="583" r:id="rId48"/>
    <p:sldId id="563" r:id="rId49"/>
    <p:sldId id="601" r:id="rId50"/>
    <p:sldId id="562" r:id="rId51"/>
    <p:sldId id="565" r:id="rId52"/>
    <p:sldId id="561" r:id="rId53"/>
    <p:sldId id="615" r:id="rId54"/>
    <p:sldId id="602" r:id="rId55"/>
    <p:sldId id="603" r:id="rId56"/>
    <p:sldId id="575" r:id="rId57"/>
    <p:sldId id="492" r:id="rId58"/>
    <p:sldId id="498" r:id="rId59"/>
    <p:sldId id="317" r:id="rId60"/>
    <p:sldId id="506" r:id="rId61"/>
    <p:sldId id="616" r:id="rId62"/>
    <p:sldId id="607" r:id="rId63"/>
    <p:sldId id="507" r:id="rId64"/>
    <p:sldId id="621" r:id="rId65"/>
    <p:sldId id="504" r:id="rId66"/>
    <p:sldId id="609" r:id="rId67"/>
    <p:sldId id="502" r:id="rId68"/>
    <p:sldId id="271" r:id="rId69"/>
    <p:sldId id="398" r:id="rId70"/>
    <p:sldId id="399" r:id="rId71"/>
    <p:sldId id="401" r:id="rId72"/>
    <p:sldId id="278" r:id="rId73"/>
    <p:sldId id="280" r:id="rId74"/>
    <p:sldId id="281" r:id="rId75"/>
    <p:sldId id="509" r:id="rId76"/>
    <p:sldId id="284" r:id="rId77"/>
    <p:sldId id="285" r:id="rId78"/>
    <p:sldId id="273" r:id="rId79"/>
    <p:sldId id="520" r:id="rId80"/>
    <p:sldId id="517" r:id="rId81"/>
    <p:sldId id="274" r:id="rId82"/>
    <p:sldId id="510" r:id="rId83"/>
    <p:sldId id="531" r:id="rId84"/>
    <p:sldId id="625" r:id="rId85"/>
    <p:sldId id="513" r:id="rId86"/>
    <p:sldId id="514" r:id="rId87"/>
    <p:sldId id="515" r:id="rId88"/>
    <p:sldId id="304" r:id="rId89"/>
    <p:sldId id="521" r:id="rId90"/>
    <p:sldId id="523" r:id="rId91"/>
    <p:sldId id="524" r:id="rId92"/>
    <p:sldId id="526" r:id="rId9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0A8"/>
    <a:srgbClr val="920437"/>
    <a:srgbClr val="1A3D68"/>
    <a:srgbClr val="00863D"/>
    <a:srgbClr val="3366FF"/>
    <a:srgbClr val="EE0000"/>
    <a:srgbClr val="800000"/>
    <a:srgbClr val="00AC4E"/>
    <a:srgbClr val="D20055"/>
    <a:srgbClr val="E2005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0" d="100"/>
          <a:sy n="80" d="100"/>
        </p:scale>
        <p:origin x="-1086" y="1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78151E-559B-4568-B1C0-D22A4132DC90}" type="datetimeFigureOut">
              <a:rPr lang="en-US" smtClean="0"/>
              <a:pPr/>
              <a:t>2/7/2023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D11D56-04B6-44AD-BB61-8A2CC31599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29</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30</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31</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32</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33</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34</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Clr>
                <a:srgbClr val="C00000"/>
              </a:buClr>
            </a:pPr>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35</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36</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38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40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41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42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44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47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48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49</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50</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51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52</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54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55</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56</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59</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60</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61</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62</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64</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66</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67</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68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69</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71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72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74</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75</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76</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77</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80</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83</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90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8</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91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Clr>
                <a:srgbClr val="C00000"/>
              </a:buClr>
            </a:pPr>
            <a:r>
              <a:rPr lang="sr-Latn-RS" dirty="0" smtClean="0">
                <a:latin typeface="Calibri" pitchFamily="34" charset="0"/>
                <a:cs typeface="Calibri" pitchFamily="34" charset="0"/>
              </a:rPr>
              <a:t>U</a:t>
            </a:r>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DD11D56-04B6-44AD-BB61-8A2CC315990E}"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2/7/2023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altLang="en-US" sz="2800" dirty="0" smtClean="0">
                <a:latin typeface="Arial" pitchFamily="34" charset="0"/>
                <a:cs typeface="Arial" pitchFamily="34" charset="0"/>
              </a:rPr>
              <a:t>ИНТЕГРИСАНЕ  АКАДЕМСКЕ СТУДИЈЕ</a:t>
            </a:r>
            <a:r>
              <a:rPr lang="sr-Latn-RS" altLang="en-US" sz="2800" dirty="0" smtClean="0">
                <a:latin typeface="Arial" pitchFamily="34" charset="0"/>
                <a:cs typeface="Arial" pitchFamily="34" charset="0"/>
              </a:rPr>
              <a:t> </a:t>
            </a:r>
            <a:r>
              <a:rPr lang="en-US" altLang="en-US" sz="2800" dirty="0" smtClean="0">
                <a:latin typeface="Arial" pitchFamily="34" charset="0"/>
                <a:cs typeface="Arial" pitchFamily="34" charset="0"/>
              </a:rPr>
              <a:t>МЕДИЦИНЕ</a:t>
            </a:r>
            <a:r>
              <a:rPr lang="en-US" altLang="en-US" sz="3200" dirty="0" smtClean="0">
                <a:latin typeface="Arial" pitchFamily="34" charset="0"/>
                <a:cs typeface="Arial" pitchFamily="34" charset="0"/>
              </a:rPr>
              <a:t/>
            </a:r>
            <a:br>
              <a:rPr lang="en-US" altLang="en-US" sz="3200" dirty="0" smtClean="0">
                <a:latin typeface="Arial" pitchFamily="34" charset="0"/>
                <a:cs typeface="Arial" pitchFamily="34" charset="0"/>
              </a:rPr>
            </a:br>
            <a:r>
              <a:rPr lang="sr-Latn-RS" altLang="en-US" sz="3200" dirty="0" smtClean="0">
                <a:latin typeface="Arial" pitchFamily="34" charset="0"/>
                <a:cs typeface="Arial" pitchFamily="34" charset="0"/>
              </a:rPr>
              <a:t/>
            </a:r>
            <a:br>
              <a:rPr lang="sr-Latn-RS" altLang="en-US" sz="3200" dirty="0" smtClean="0">
                <a:latin typeface="Arial" pitchFamily="34" charset="0"/>
                <a:cs typeface="Arial" pitchFamily="34" charset="0"/>
              </a:rPr>
            </a:br>
            <a:r>
              <a:rPr lang="sr-Latn-RS" sz="2800" dirty="0" smtClean="0">
                <a:solidFill>
                  <a:srgbClr val="C00000"/>
                </a:solidFill>
                <a:latin typeface="Arial" pitchFamily="34" charset="0"/>
                <a:cs typeface="Arial" pitchFamily="34" charset="0"/>
              </a:rPr>
              <a:t>SPECIFIČNOSTI PALIJATIVNOG ZBRINJAVANJA OBOLELIH OD HRONIČNIH RESPIRATORNIH INFEKCIJA, MASIVNE HEMOPTIZIJE, STRIDOR, KAŠALJ, DISPNEJA </a:t>
            </a:r>
            <a:endParaRPr lang="en-US" sz="2800" dirty="0">
              <a:solidFill>
                <a:srgbClr val="C00000"/>
              </a:solidFill>
              <a:latin typeface="Arial" pitchFamily="34" charset="0"/>
              <a:cs typeface="Arial" pitchFamily="34" charset="0"/>
            </a:endParaRPr>
          </a:p>
        </p:txBody>
      </p:sp>
      <p:sp>
        <p:nvSpPr>
          <p:cNvPr id="3" name="Subtitle 2"/>
          <p:cNvSpPr>
            <a:spLocks noGrp="1"/>
          </p:cNvSpPr>
          <p:nvPr>
            <p:ph type="subTitle" idx="1"/>
          </p:nvPr>
        </p:nvSpPr>
        <p:spPr/>
        <p:txBody>
          <a:bodyPr>
            <a:normAutofit/>
          </a:bodyPr>
          <a:lstStyle/>
          <a:p>
            <a:endParaRPr lang="sr-Latn-RS" sz="2000" dirty="0" smtClean="0">
              <a:solidFill>
                <a:schemeClr val="tx1"/>
              </a:solidFill>
            </a:endParaRPr>
          </a:p>
          <a:p>
            <a:endParaRPr lang="sr-Latn-RS" sz="2000" dirty="0" smtClean="0">
              <a:solidFill>
                <a:schemeClr val="tx1"/>
              </a:solidFill>
            </a:endParaRPr>
          </a:p>
          <a:p>
            <a:endParaRPr lang="sr-Latn-RS" sz="1600" dirty="0" smtClean="0">
              <a:solidFill>
                <a:schemeClr val="tx1"/>
              </a:solidFill>
              <a:latin typeface="Arial" pitchFamily="34" charset="0"/>
              <a:cs typeface="Arial" pitchFamily="34" charset="0"/>
            </a:endParaRPr>
          </a:p>
          <a:p>
            <a:endParaRPr lang="sr-Latn-RS" sz="1600" dirty="0" smtClean="0">
              <a:solidFill>
                <a:schemeClr val="tx1"/>
              </a:solidFill>
              <a:latin typeface="Arial" pitchFamily="34" charset="0"/>
              <a:cs typeface="Arial" pitchFamily="34" charset="0"/>
            </a:endParaRPr>
          </a:p>
          <a:p>
            <a:r>
              <a:rPr lang="sr-Latn-RS" sz="1600" dirty="0" smtClean="0">
                <a:solidFill>
                  <a:schemeClr val="tx1"/>
                </a:solidFill>
                <a:latin typeface="Arial" pitchFamily="34" charset="0"/>
                <a:cs typeface="Arial" pitchFamily="34" charset="0"/>
              </a:rPr>
              <a:t>Doc.dr Ljiljana Novković</a:t>
            </a:r>
            <a:endParaRPr lang="en-US" sz="1600" dirty="0">
              <a:solidFill>
                <a:schemeClr val="tx1"/>
              </a:solidFill>
              <a:latin typeface="Arial" pitchFamily="34" charset="0"/>
              <a:cs typeface="Arial" pitchFamily="34" charset="0"/>
            </a:endParaRPr>
          </a:p>
        </p:txBody>
      </p:sp>
      <p:pic>
        <p:nvPicPr>
          <p:cNvPr id="4" name="Picture 2"/>
          <p:cNvPicPr>
            <a:picLocks noChangeAspect="1" noChangeArrowheads="1"/>
          </p:cNvPicPr>
          <p:nvPr/>
        </p:nvPicPr>
        <p:blipFill>
          <a:blip r:embed="rId2"/>
          <a:srcRect/>
          <a:stretch>
            <a:fillRect/>
          </a:stretch>
        </p:blipFill>
        <p:spPr bwMode="auto">
          <a:xfrm>
            <a:off x="2743200" y="228600"/>
            <a:ext cx="3857625" cy="84772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r>
            <a:br>
              <a:rPr lang="sr-Latn-R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MULTIDISCIPLINARNI TIM</a:t>
            </a:r>
            <a:r>
              <a:rPr lang="en-U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r>
            <a:br>
              <a:rPr lang="en-U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endParaRPr lang="en-US"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pic>
        <p:nvPicPr>
          <p:cNvPr id="128002" name="Picture 2"/>
          <p:cNvPicPr>
            <a:picLocks noChangeAspect="1" noChangeArrowheads="1"/>
          </p:cNvPicPr>
          <p:nvPr/>
        </p:nvPicPr>
        <p:blipFill>
          <a:blip r:embed="rId3"/>
          <a:srcRect/>
          <a:stretch>
            <a:fillRect/>
          </a:stretch>
        </p:blipFill>
        <p:spPr bwMode="auto">
          <a:xfrm>
            <a:off x="3810000" y="2743200"/>
            <a:ext cx="1600200" cy="1885950"/>
          </a:xfrm>
          <a:prstGeom prst="rect">
            <a:avLst/>
          </a:prstGeom>
          <a:noFill/>
          <a:ln w="9525">
            <a:noFill/>
            <a:miter lim="800000"/>
            <a:headEnd/>
            <a:tailEnd/>
          </a:ln>
          <a:effectLst/>
        </p:spPr>
      </p:pic>
      <p:cxnSp>
        <p:nvCxnSpPr>
          <p:cNvPr id="11" name="Straight Connector 10"/>
          <p:cNvCxnSpPr/>
          <p:nvPr/>
        </p:nvCxnSpPr>
        <p:spPr>
          <a:xfrm rot="5400000" flipH="1" flipV="1">
            <a:off x="4266406" y="2438400"/>
            <a:ext cx="610394"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410200" y="2514600"/>
            <a:ext cx="6096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320000" flipV="1">
            <a:off x="5462945" y="3200400"/>
            <a:ext cx="1295400" cy="533400"/>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810000" y="1752600"/>
            <a:ext cx="1524000" cy="3810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000" b="1" dirty="0" err="1" smtClean="0">
                <a:latin typeface="Calibri" pitchFamily="34" charset="0"/>
                <a:cs typeface="Calibri" pitchFamily="34" charset="0"/>
              </a:rPr>
              <a:t>lekar</a:t>
            </a:r>
            <a:endParaRPr lang="en-US" sz="2000" b="1" dirty="0"/>
          </a:p>
        </p:txBody>
      </p:sp>
      <p:sp>
        <p:nvSpPr>
          <p:cNvPr id="19" name="Rectangle 18"/>
          <p:cNvSpPr/>
          <p:nvPr/>
        </p:nvSpPr>
        <p:spPr>
          <a:xfrm>
            <a:off x="6019800" y="2209800"/>
            <a:ext cx="1752600" cy="381000"/>
          </a:xfrm>
          <a:prstGeom prst="rect">
            <a:avLst/>
          </a:prstGeom>
          <a:solidFill>
            <a:schemeClr val="accent6">
              <a:lumMod val="75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2000" b="1" dirty="0" err="1" smtClean="0">
                <a:latin typeface="Calibri" pitchFamily="34" charset="0"/>
                <a:cs typeface="Calibri" pitchFamily="34" charset="0"/>
              </a:rPr>
              <a:t>fizioterapeut</a:t>
            </a:r>
            <a:endParaRPr lang="en-US" sz="2000" b="1" dirty="0"/>
          </a:p>
        </p:txBody>
      </p:sp>
      <p:sp>
        <p:nvSpPr>
          <p:cNvPr id="20" name="Rectangle 19"/>
          <p:cNvSpPr/>
          <p:nvPr/>
        </p:nvSpPr>
        <p:spPr>
          <a:xfrm>
            <a:off x="6324600" y="3276600"/>
            <a:ext cx="2209800" cy="381000"/>
          </a:xfrm>
          <a:prstGeom prst="rect">
            <a:avLst/>
          </a:prstGeom>
          <a:solidFill>
            <a:srgbClr val="0070C0"/>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000" b="1" dirty="0" err="1" smtClean="0">
                <a:latin typeface="Calibri" pitchFamily="34" charset="0"/>
                <a:cs typeface="Calibri" pitchFamily="34" charset="0"/>
              </a:rPr>
              <a:t>medicinsk</a:t>
            </a:r>
            <a:r>
              <a:rPr lang="sr-Latn-RS" sz="2000" b="1" dirty="0" smtClean="0">
                <a:latin typeface="Calibri" pitchFamily="34" charset="0"/>
                <a:cs typeface="Calibri" pitchFamily="34" charset="0"/>
              </a:rPr>
              <a:t>a</a:t>
            </a:r>
            <a:r>
              <a:rPr lang="en-US" sz="2000" b="1" dirty="0" smtClean="0">
                <a:latin typeface="Calibri" pitchFamily="34" charset="0"/>
                <a:cs typeface="Calibri" pitchFamily="34" charset="0"/>
              </a:rPr>
              <a:t> </a:t>
            </a:r>
            <a:r>
              <a:rPr lang="en-US" sz="2000" b="1" dirty="0" err="1" smtClean="0">
                <a:latin typeface="Calibri" pitchFamily="34" charset="0"/>
                <a:cs typeface="Calibri" pitchFamily="34" charset="0"/>
              </a:rPr>
              <a:t>sestara</a:t>
            </a:r>
            <a:endParaRPr lang="en-US" sz="2000" b="1" dirty="0"/>
          </a:p>
        </p:txBody>
      </p:sp>
      <p:sp>
        <p:nvSpPr>
          <p:cNvPr id="23" name="Rectangle 22"/>
          <p:cNvSpPr/>
          <p:nvPr/>
        </p:nvSpPr>
        <p:spPr>
          <a:xfrm>
            <a:off x="1295400" y="2362200"/>
            <a:ext cx="1524000" cy="381000"/>
          </a:xfrm>
          <a:prstGeom prst="rect">
            <a:avLst/>
          </a:prstGeom>
          <a:solidFill>
            <a:schemeClr val="accent3">
              <a:lumMod val="75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err="1" smtClean="0">
                <a:latin typeface="Calibri" pitchFamily="34" charset="0"/>
                <a:cs typeface="Calibri" pitchFamily="34" charset="0"/>
              </a:rPr>
              <a:t>psiholog</a:t>
            </a:r>
            <a:endParaRPr lang="en-US" sz="2000" b="1" dirty="0"/>
          </a:p>
        </p:txBody>
      </p:sp>
      <p:cxnSp>
        <p:nvCxnSpPr>
          <p:cNvPr id="24" name="Straight Connector 23"/>
          <p:cNvCxnSpPr/>
          <p:nvPr/>
        </p:nvCxnSpPr>
        <p:spPr>
          <a:xfrm rot="10800000">
            <a:off x="2819402" y="2514600"/>
            <a:ext cx="990599"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320000" flipV="1">
            <a:off x="2461855" y="3195013"/>
            <a:ext cx="1295400" cy="533400"/>
          </a:xfrm>
          <a:prstGeom prst="line">
            <a:avLst/>
          </a:prstGeom>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685800" y="3276600"/>
            <a:ext cx="1981200" cy="3810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000" b="1" dirty="0" err="1" smtClean="0">
                <a:latin typeface="Calibri" pitchFamily="34" charset="0"/>
                <a:cs typeface="Calibri" pitchFamily="34" charset="0"/>
              </a:rPr>
              <a:t>socijalni</a:t>
            </a:r>
            <a:r>
              <a:rPr lang="en-US" sz="2000" b="1" dirty="0" smtClean="0">
                <a:latin typeface="Calibri" pitchFamily="34" charset="0"/>
                <a:cs typeface="Calibri" pitchFamily="34" charset="0"/>
              </a:rPr>
              <a:t> </a:t>
            </a:r>
            <a:r>
              <a:rPr lang="en-US" sz="2000" b="1" dirty="0" err="1" smtClean="0">
                <a:latin typeface="Calibri" pitchFamily="34" charset="0"/>
                <a:cs typeface="Calibri" pitchFamily="34" charset="0"/>
              </a:rPr>
              <a:t>radnik</a:t>
            </a:r>
            <a:endParaRPr lang="en-US" sz="2000" b="1" dirty="0"/>
          </a:p>
        </p:txBody>
      </p:sp>
      <p:sp>
        <p:nvSpPr>
          <p:cNvPr id="14" name="Oval 13"/>
          <p:cNvSpPr/>
          <p:nvPr/>
        </p:nvSpPr>
        <p:spPr>
          <a:xfrm>
            <a:off x="533400" y="1371600"/>
            <a:ext cx="8153400" cy="3810000"/>
          </a:xfrm>
          <a:prstGeom prst="ellipse">
            <a:avLst/>
          </a:prstGeom>
          <a:noFill/>
          <a:ln w="38100">
            <a:solidFill>
              <a:srgbClr val="008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dirty="0" smtClean="0">
                <a:latin typeface="Calibri" pitchFamily="34" charset="0"/>
                <a:cs typeface="Calibri" pitchFamily="34" charset="0"/>
              </a:rPr>
              <a:t/>
            </a:r>
            <a:br>
              <a:rPr lang="sr-Latn-RS" dirty="0" smtClean="0">
                <a:latin typeface="Calibri" pitchFamily="34" charset="0"/>
                <a:cs typeface="Calibri" pitchFamily="34" charset="0"/>
              </a:rPr>
            </a:br>
            <a:r>
              <a:rPr lang="vi-VN"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Identifikacija završne plućne bolesti</a:t>
            </a:r>
            <a:r>
              <a:rPr lang="vi-VN" dirty="0" smtClean="0"/>
              <a:t/>
            </a:r>
            <a:br>
              <a:rPr lang="vi-VN" dirty="0" smtClean="0"/>
            </a:br>
            <a:endParaRPr lang="en-US" dirty="0"/>
          </a:p>
        </p:txBody>
      </p:sp>
      <p:sp>
        <p:nvSpPr>
          <p:cNvPr id="3" name="Content Placeholder 2"/>
          <p:cNvSpPr>
            <a:spLocks noGrp="1"/>
          </p:cNvSpPr>
          <p:nvPr>
            <p:ph idx="1"/>
          </p:nvPr>
        </p:nvSpPr>
        <p:spPr>
          <a:xfrm>
            <a:off x="457200" y="1600200"/>
            <a:ext cx="8382000" cy="4525963"/>
          </a:xfrm>
        </p:spPr>
        <p:txBody>
          <a:bodyPr>
            <a:normAutofit fontScale="70000" lnSpcReduction="20000"/>
          </a:bodyPr>
          <a:lstStyle/>
          <a:p>
            <a:endParaRPr lang="sr-Latn-RS" dirty="0" smtClean="0">
              <a:latin typeface="Calibri" pitchFamily="34" charset="0"/>
              <a:cs typeface="Calibri" pitchFamily="34" charset="0"/>
            </a:endParaRPr>
          </a:p>
          <a:p>
            <a:r>
              <a:rPr lang="vi-VN" dirty="0" smtClean="0">
                <a:latin typeface="Calibri" pitchFamily="34" charset="0"/>
                <a:cs typeface="Calibri" pitchFamily="34" charset="0"/>
              </a:rPr>
              <a:t>Nijedan pojedinačni događaj ili parametar ne signalizira </a:t>
            </a:r>
            <a:r>
              <a:rPr lang="sr-Latn-RS" dirty="0" smtClean="0">
                <a:latin typeface="Calibri" pitchFamily="34" charset="0"/>
                <a:cs typeface="Calibri" pitchFamily="34" charset="0"/>
              </a:rPr>
              <a:t>završnu</a:t>
            </a:r>
            <a:r>
              <a:rPr lang="vi-VN" dirty="0" smtClean="0">
                <a:latin typeface="Calibri" pitchFamily="34" charset="0"/>
                <a:cs typeface="Calibri" pitchFamily="34" charset="0"/>
              </a:rPr>
              <a:t> </a:t>
            </a:r>
            <a:r>
              <a:rPr lang="sr-Latn-RS" dirty="0" smtClean="0">
                <a:latin typeface="Calibri" pitchFamily="34" charset="0"/>
                <a:cs typeface="Calibri" pitchFamily="34" charset="0"/>
              </a:rPr>
              <a:t> </a:t>
            </a:r>
            <a:r>
              <a:rPr lang="vi-VN" dirty="0" smtClean="0">
                <a:latin typeface="Calibri" pitchFamily="34" charset="0"/>
                <a:cs typeface="Calibri" pitchFamily="34" charset="0"/>
              </a:rPr>
              <a:t>fazu</a:t>
            </a:r>
          </a:p>
          <a:p>
            <a:r>
              <a:rPr lang="vi-VN" dirty="0" smtClean="0">
                <a:latin typeface="Calibri" pitchFamily="34" charset="0"/>
                <a:cs typeface="Calibri" pitchFamily="34" charset="0"/>
              </a:rPr>
              <a:t>Perzistentna dispneja uprkos optimalnom medicinskom tretmanu</a:t>
            </a:r>
          </a:p>
          <a:p>
            <a:r>
              <a:rPr lang="vi-VN" dirty="0" smtClean="0">
                <a:latin typeface="Calibri" pitchFamily="34" charset="0"/>
                <a:cs typeface="Calibri" pitchFamily="34" charset="0"/>
              </a:rPr>
              <a:t>Dispneja koja ometa </a:t>
            </a:r>
            <a:r>
              <a:rPr lang="sr-Latn-RS" dirty="0" smtClean="0">
                <a:latin typeface="Calibri" pitchFamily="34" charset="0"/>
                <a:cs typeface="Calibri" pitchFamily="34" charset="0"/>
              </a:rPr>
              <a:t>pokušaj</a:t>
            </a:r>
            <a:r>
              <a:rPr lang="vi-VN" dirty="0" smtClean="0">
                <a:latin typeface="Calibri" pitchFamily="34" charset="0"/>
                <a:cs typeface="Calibri" pitchFamily="34" charset="0"/>
              </a:rPr>
              <a:t> da se </a:t>
            </a:r>
            <a:r>
              <a:rPr lang="sr-Latn-RS" dirty="0" smtClean="0">
                <a:latin typeface="Calibri" pitchFamily="34" charset="0"/>
                <a:cs typeface="Calibri" pitchFamily="34" charset="0"/>
              </a:rPr>
              <a:t>izadje iz</a:t>
            </a:r>
            <a:r>
              <a:rPr lang="vi-VN" dirty="0" smtClean="0">
                <a:latin typeface="Calibri" pitchFamily="34" charset="0"/>
                <a:cs typeface="Calibri" pitchFamily="34" charset="0"/>
              </a:rPr>
              <a:t> </a:t>
            </a:r>
            <a:r>
              <a:rPr lang="sr-Latn-RS" dirty="0" smtClean="0">
                <a:latin typeface="Calibri" pitchFamily="34" charset="0"/>
                <a:cs typeface="Calibri" pitchFamily="34" charset="0"/>
              </a:rPr>
              <a:t>kuće</a:t>
            </a:r>
            <a:endParaRPr lang="vi-VN" dirty="0" smtClean="0">
              <a:latin typeface="Calibri" pitchFamily="34" charset="0"/>
              <a:cs typeface="Calibri" pitchFamily="34" charset="0"/>
            </a:endParaRPr>
          </a:p>
          <a:p>
            <a:r>
              <a:rPr lang="vi-VN" dirty="0" smtClean="0">
                <a:latin typeface="Calibri" pitchFamily="34" charset="0"/>
                <a:cs typeface="Calibri" pitchFamily="34" charset="0"/>
              </a:rPr>
              <a:t>Sve veći broj bolničkih prijema</a:t>
            </a:r>
          </a:p>
          <a:p>
            <a:r>
              <a:rPr lang="vi-VN" dirty="0" smtClean="0">
                <a:latin typeface="Calibri" pitchFamily="34" charset="0"/>
                <a:cs typeface="Calibri" pitchFamily="34" charset="0"/>
              </a:rPr>
              <a:t>Ograničeno poboljšanje nakon hospitalizacije</a:t>
            </a:r>
          </a:p>
          <a:p>
            <a:r>
              <a:rPr lang="vi-VN" dirty="0" smtClean="0">
                <a:latin typeface="Calibri" pitchFamily="34" charset="0"/>
                <a:cs typeface="Calibri" pitchFamily="34" charset="0"/>
              </a:rPr>
              <a:t>Sve veći broj poseta lekaru</a:t>
            </a:r>
          </a:p>
          <a:p>
            <a:r>
              <a:rPr lang="vi-VN" dirty="0" smtClean="0">
                <a:latin typeface="Calibri" pitchFamily="34" charset="0"/>
                <a:cs typeface="Calibri" pitchFamily="34" charset="0"/>
              </a:rPr>
              <a:t>Pojava straha, anksioznosti ili napada panike</a:t>
            </a:r>
          </a:p>
          <a:p>
            <a:r>
              <a:rPr lang="vi-VN" dirty="0" smtClean="0">
                <a:latin typeface="Calibri" pitchFamily="34" charset="0"/>
                <a:cs typeface="Calibri" pitchFamily="34" charset="0"/>
              </a:rPr>
              <a:t>Izražavanje zabrinutosti zbog umiranja</a:t>
            </a:r>
          </a:p>
          <a:p>
            <a:r>
              <a:rPr lang="vi-VN" dirty="0" smtClean="0">
                <a:latin typeface="Calibri" pitchFamily="34" charset="0"/>
                <a:cs typeface="Calibri" pitchFamily="34" charset="0"/>
              </a:rPr>
              <a:t>Nema upućivanja na zasićenje kiseonikom ili druge parametre plućne funkcije</a:t>
            </a:r>
          </a:p>
          <a:p>
            <a:r>
              <a:rPr lang="vi-VN" dirty="0" smtClean="0">
                <a:latin typeface="Calibri" pitchFamily="34" charset="0"/>
                <a:cs typeface="Calibri" pitchFamily="34" charset="0"/>
              </a:rPr>
              <a:t>Teško je tačno identifikovati one sa prognozom od šest meseci ili manje</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1143000"/>
          </a:xfrm>
        </p:spPr>
        <p:txBody>
          <a:bodyPr>
            <a:noAutofit/>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Respiratorne infekcije</a:t>
            </a:r>
            <a:endParaRPr lang="en-US" sz="36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buNone/>
            </a:pPr>
            <a:r>
              <a:rPr lang="sr-Latn-RS" sz="43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HOBP - </a:t>
            </a:r>
            <a:r>
              <a:rPr lang="sr-Latn-RS" sz="3000" dirty="0" smtClean="0">
                <a:effectLst>
                  <a:outerShdw blurRad="38100" dist="38100" dir="2700000" algn="tl">
                    <a:srgbClr val="000000">
                      <a:alpha val="43137"/>
                    </a:srgbClr>
                  </a:outerShdw>
                </a:effectLst>
                <a:latin typeface="Calibri" pitchFamily="34" charset="0"/>
                <a:cs typeface="Calibri" pitchFamily="34" charset="0"/>
              </a:rPr>
              <a:t>Infekcija</a:t>
            </a:r>
            <a:r>
              <a:rPr lang="sr-Latn-RS" sz="3000" dirty="0" smtClean="0">
                <a:latin typeface="Calibri" pitchFamily="34" charset="0"/>
                <a:cs typeface="Calibri" pitchFamily="34" charset="0"/>
              </a:rPr>
              <a:t> čest uzrok </a:t>
            </a:r>
            <a:r>
              <a:rPr lang="en-US" sz="3000" dirty="0" err="1" smtClean="0">
                <a:latin typeface="Calibri" pitchFamily="34" charset="0"/>
                <a:cs typeface="Calibri" pitchFamily="34" charset="0"/>
              </a:rPr>
              <a:t>egzacerbacija</a:t>
            </a:r>
            <a:endParaRPr lang="sr-Latn-RS" sz="3000" dirty="0" smtClean="0">
              <a:latin typeface="Calibri" pitchFamily="34" charset="0"/>
              <a:cs typeface="Calibri" pitchFamily="34" charset="0"/>
            </a:endParaRPr>
          </a:p>
          <a:p>
            <a:pPr>
              <a:buClr>
                <a:srgbClr val="C00000"/>
              </a:buClr>
              <a:buFont typeface="Wingdings" pitchFamily="2" charset="2"/>
              <a:buChar char="§"/>
            </a:pPr>
            <a:r>
              <a:rPr lang="en-US" sz="3000" dirty="0" err="1" smtClean="0">
                <a:effectLst>
                  <a:outerShdw blurRad="38100" dist="38100" dir="2700000" algn="tl">
                    <a:srgbClr val="000000">
                      <a:alpha val="43137"/>
                    </a:srgbClr>
                  </a:outerShdw>
                </a:effectLst>
                <a:latin typeface="Calibri" pitchFamily="34" charset="0"/>
                <a:cs typeface="Calibri" pitchFamily="34" charset="0"/>
              </a:rPr>
              <a:t>Lečenje</a:t>
            </a:r>
            <a:r>
              <a:rPr lang="en-US" sz="3000" dirty="0" smtClean="0">
                <a:effectLst>
                  <a:outerShdw blurRad="38100" dist="38100" dir="2700000" algn="tl">
                    <a:srgbClr val="000000">
                      <a:alpha val="43137"/>
                    </a:srgbClr>
                  </a:outerShdw>
                </a:effectLst>
                <a:latin typeface="Calibri" pitchFamily="34" charset="0"/>
                <a:cs typeface="Calibri" pitchFamily="34" charset="0"/>
              </a:rPr>
              <a:t> </a:t>
            </a:r>
            <a:r>
              <a:rPr lang="en-US" sz="3000" dirty="0" err="1" smtClean="0">
                <a:effectLst>
                  <a:outerShdw blurRad="38100" dist="38100" dir="2700000" algn="tl">
                    <a:srgbClr val="000000">
                      <a:alpha val="43137"/>
                    </a:srgbClr>
                  </a:outerShdw>
                </a:effectLst>
                <a:latin typeface="Calibri" pitchFamily="34" charset="0"/>
                <a:cs typeface="Calibri" pitchFamily="34" charset="0"/>
              </a:rPr>
              <a:t>egzacerbacija</a:t>
            </a:r>
            <a:r>
              <a:rPr lang="sr-Latn-RS" sz="3000" dirty="0" smtClean="0">
                <a:effectLst>
                  <a:outerShdw blurRad="38100" dist="38100" dir="2700000" algn="tl">
                    <a:srgbClr val="000000">
                      <a:alpha val="43137"/>
                    </a:srgbClr>
                  </a:outerShdw>
                </a:effectLst>
                <a:latin typeface="Calibri" pitchFamily="34" charset="0"/>
                <a:cs typeface="Calibri" pitchFamily="34" charset="0"/>
              </a:rPr>
              <a:t> </a:t>
            </a:r>
            <a:endParaRPr lang="en-US" sz="3000" dirty="0" smtClean="0">
              <a:effectLst>
                <a:outerShdw blurRad="38100" dist="38100" dir="2700000" algn="tl">
                  <a:srgbClr val="000000">
                    <a:alpha val="43137"/>
                  </a:srgbClr>
                </a:outerShdw>
              </a:effectLst>
              <a:latin typeface="Calibri" pitchFamily="34" charset="0"/>
              <a:cs typeface="Calibri" pitchFamily="34" charset="0"/>
            </a:endParaRPr>
          </a:p>
          <a:p>
            <a:r>
              <a:rPr lang="en-US" sz="2600" u="sng"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Antibiotici</a:t>
            </a:r>
            <a:endParaRPr lang="en-US" sz="2600"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buNone/>
            </a:pPr>
            <a:r>
              <a:rPr lang="sr-Latn-RS" sz="2600" dirty="0" smtClean="0">
                <a:latin typeface="Calibri" pitchFamily="34" charset="0"/>
                <a:cs typeface="Calibri" pitchFamily="34" charset="0"/>
              </a:rPr>
              <a:t>    - </a:t>
            </a:r>
            <a:r>
              <a:rPr lang="en-US" sz="2400" dirty="0" err="1" smtClean="0">
                <a:effectLst>
                  <a:outerShdw blurRad="38100" dist="38100" dir="2700000" algn="tl">
                    <a:srgbClr val="000000">
                      <a:alpha val="43137"/>
                    </a:srgbClr>
                  </a:outerShdw>
                </a:effectLst>
                <a:latin typeface="Calibri" pitchFamily="34" charset="0"/>
                <a:cs typeface="Calibri" pitchFamily="34" charset="0"/>
              </a:rPr>
              <a:t>Fluoro</a:t>
            </a:r>
            <a:r>
              <a:rPr lang="sr-Latn-RS" sz="2400" dirty="0" smtClean="0">
                <a:effectLst>
                  <a:outerShdw blurRad="38100" dist="38100" dir="2700000" algn="tl">
                    <a:srgbClr val="000000">
                      <a:alpha val="43137"/>
                    </a:srgbClr>
                  </a:outerShdw>
                </a:effectLst>
                <a:latin typeface="Calibri" pitchFamily="34" charset="0"/>
                <a:cs typeface="Calibri" pitchFamily="34" charset="0"/>
              </a:rPr>
              <a:t>h</a:t>
            </a:r>
            <a:r>
              <a:rPr lang="en-US" sz="2400" dirty="0" err="1" smtClean="0">
                <a:effectLst>
                  <a:outerShdw blurRad="38100" dist="38100" dir="2700000" algn="tl">
                    <a:srgbClr val="000000">
                      <a:alpha val="43137"/>
                    </a:srgbClr>
                  </a:outerShdw>
                </a:effectLst>
                <a:latin typeface="Calibri" pitchFamily="34" charset="0"/>
                <a:cs typeface="Calibri" pitchFamily="34" charset="0"/>
              </a:rPr>
              <a:t>inoloni</a:t>
            </a:r>
            <a:r>
              <a:rPr lang="en-US" sz="2400" dirty="0" smtClean="0">
                <a:effectLst>
                  <a:outerShdw blurRad="38100" dist="38100" dir="2700000" algn="tl">
                    <a:srgbClr val="000000">
                      <a:alpha val="43137"/>
                    </a:srgbClr>
                  </a:outerShdw>
                </a:effectLst>
                <a:latin typeface="Calibri" pitchFamily="34" charset="0"/>
                <a:cs typeface="Calibri" pitchFamily="34" charset="0"/>
              </a:rPr>
              <a:t> </a:t>
            </a:r>
          </a:p>
          <a:p>
            <a:pPr>
              <a:buNone/>
            </a:pPr>
            <a:r>
              <a:rPr lang="sr-Latn-RS" sz="2400" dirty="0" smtClean="0">
                <a:latin typeface="Calibri" pitchFamily="34" charset="0"/>
                <a:cs typeface="Calibri" pitchFamily="34" charset="0"/>
              </a:rPr>
              <a:t>    - </a:t>
            </a:r>
            <a:r>
              <a:rPr lang="en-US" sz="2400" dirty="0" err="1" smtClean="0">
                <a:effectLst>
                  <a:outerShdw blurRad="38100" dist="38100" dir="2700000" algn="tl">
                    <a:srgbClr val="000000">
                      <a:alpha val="43137"/>
                    </a:srgbClr>
                  </a:outerShdw>
                </a:effectLst>
                <a:latin typeface="Calibri" pitchFamily="34" charset="0"/>
                <a:cs typeface="Calibri" pitchFamily="34" charset="0"/>
              </a:rPr>
              <a:t>Amoksicilin</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a:t>
            </a:r>
            <a:r>
              <a:rPr lang="en-US" sz="2400" dirty="0" smtClean="0">
                <a:latin typeface="Calibri" pitchFamily="34" charset="0"/>
                <a:cs typeface="Calibri" pitchFamily="34" charset="0"/>
              </a:rPr>
              <a:t>s</a:t>
            </a:r>
            <a:r>
              <a:rPr lang="sr-Latn-RS" sz="2400" dirty="0" smtClean="0">
                <a:latin typeface="Calibri" pitchFamily="34" charset="0"/>
                <a:cs typeface="Calibri" pitchFamily="34" charset="0"/>
              </a:rPr>
              <a:t>lična </a:t>
            </a:r>
            <a:r>
              <a:rPr lang="en-US" sz="2400" dirty="0" err="1" smtClean="0">
                <a:latin typeface="Calibri" pitchFamily="34" charset="0"/>
                <a:cs typeface="Calibri" pitchFamily="34" charset="0"/>
              </a:rPr>
              <a:t>efikasn</a:t>
            </a:r>
            <a:r>
              <a:rPr lang="sr-Latn-RS" sz="2400" dirty="0" smtClean="0">
                <a:latin typeface="Calibri" pitchFamily="34" charset="0"/>
                <a:cs typeface="Calibri" pitchFamily="34" charset="0"/>
              </a:rPr>
              <a:t>ost)</a:t>
            </a:r>
            <a:endParaRPr lang="en-US" sz="2400" dirty="0" smtClean="0">
              <a:latin typeface="Calibri" pitchFamily="34" charset="0"/>
              <a:cs typeface="Calibri" pitchFamily="34" charset="0"/>
            </a:endParaRPr>
          </a:p>
          <a:p>
            <a:r>
              <a:rPr lang="el-GR" sz="2600" dirty="0" smtClean="0">
                <a:latin typeface="Calibri" pitchFamily="34" charset="0"/>
                <a:cs typeface="Calibri" pitchFamily="34" charset="0"/>
              </a:rPr>
              <a:t>β2 </a:t>
            </a:r>
            <a:r>
              <a:rPr lang="en-US" sz="2600" dirty="0" err="1" smtClean="0">
                <a:latin typeface="Calibri" pitchFamily="34" charset="0"/>
                <a:cs typeface="Calibri" pitchFamily="34" charset="0"/>
              </a:rPr>
              <a:t>agonisti</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kratkog</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dejstva</a:t>
            </a:r>
            <a:r>
              <a:rPr lang="en-US" sz="2600" dirty="0" smtClean="0">
                <a:latin typeface="Calibri" pitchFamily="34" charset="0"/>
                <a:cs typeface="Calibri" pitchFamily="34" charset="0"/>
              </a:rPr>
              <a:t> </a:t>
            </a:r>
            <a:r>
              <a:rPr lang="sr-Latn-RS" sz="2600" dirty="0" smtClean="0">
                <a:latin typeface="Calibri" pitchFamily="34" charset="0"/>
                <a:cs typeface="Calibri" pitchFamily="34" charset="0"/>
              </a:rPr>
              <a:t>SABA </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dugotrajn</a:t>
            </a:r>
            <a:r>
              <a:rPr lang="sr-Latn-RS" sz="2600" dirty="0" smtClean="0">
                <a:latin typeface="Calibri" pitchFamily="34" charset="0"/>
                <a:cs typeface="Calibri" pitchFamily="34" charset="0"/>
              </a:rPr>
              <a:t>i LABA</a:t>
            </a:r>
            <a:endParaRPr lang="en-US" sz="2600" dirty="0" smtClean="0">
              <a:latin typeface="Calibri" pitchFamily="34" charset="0"/>
              <a:cs typeface="Calibri" pitchFamily="34" charset="0"/>
            </a:endParaRPr>
          </a:p>
          <a:p>
            <a:r>
              <a:rPr lang="en-US" sz="2600" dirty="0" err="1" smtClean="0">
                <a:latin typeface="Calibri" pitchFamily="34" charset="0"/>
                <a:cs typeface="Calibri" pitchFamily="34" charset="0"/>
              </a:rPr>
              <a:t>Antiholinergici</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kratkog</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dejstva</a:t>
            </a:r>
            <a:r>
              <a:rPr lang="en-US" sz="2600" dirty="0" smtClean="0">
                <a:latin typeface="Calibri" pitchFamily="34" charset="0"/>
                <a:cs typeface="Calibri" pitchFamily="34" charset="0"/>
              </a:rPr>
              <a:t> </a:t>
            </a:r>
            <a:r>
              <a:rPr lang="sr-Latn-RS" sz="2600" dirty="0" smtClean="0">
                <a:latin typeface="Calibri" pitchFamily="34" charset="0"/>
                <a:cs typeface="Calibri" pitchFamily="34" charset="0"/>
              </a:rPr>
              <a:t>SAMA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dugotrajni</a:t>
            </a:r>
            <a:r>
              <a:rPr lang="sr-Latn-RS" sz="2600" dirty="0" smtClean="0">
                <a:latin typeface="Calibri" pitchFamily="34" charset="0"/>
                <a:cs typeface="Calibri" pitchFamily="34" charset="0"/>
              </a:rPr>
              <a:t> LAMA</a:t>
            </a:r>
            <a:endParaRPr lang="en-US" sz="2600" dirty="0" smtClean="0">
              <a:latin typeface="Calibri" pitchFamily="34" charset="0"/>
              <a:cs typeface="Calibri" pitchFamily="34" charset="0"/>
            </a:endParaRPr>
          </a:p>
          <a:p>
            <a:r>
              <a:rPr lang="en-US" sz="2600" dirty="0" err="1" smtClean="0">
                <a:latin typeface="Calibri" pitchFamily="34" charset="0"/>
                <a:cs typeface="Calibri" pitchFamily="34" charset="0"/>
              </a:rPr>
              <a:t>Oralni</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prednizon</a:t>
            </a:r>
            <a:r>
              <a:rPr lang="en-US" sz="2600" dirty="0" smtClean="0">
                <a:latin typeface="Calibri" pitchFamily="34" charset="0"/>
                <a:cs typeface="Calibri" pitchFamily="34" charset="0"/>
              </a:rPr>
              <a:t> → </a:t>
            </a:r>
            <a:r>
              <a:rPr lang="en-US" sz="2600" dirty="0" err="1" smtClean="0">
                <a:latin typeface="Calibri" pitchFamily="34" charset="0"/>
                <a:cs typeface="Calibri" pitchFamily="34" charset="0"/>
              </a:rPr>
              <a:t>Inhalacioni</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kortikosteroid</a:t>
            </a:r>
            <a:endParaRPr lang="en-US" sz="26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1143000"/>
          </a:xfrm>
        </p:spPr>
        <p:txBody>
          <a:bodyPr>
            <a:noAutofit/>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Respiratorne infekcije</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vi-VN" sz="2800" dirty="0" smtClean="0">
                <a:effectLst>
                  <a:outerShdw blurRad="38100" dist="38100" dir="2700000" algn="tl">
                    <a:srgbClr val="000000">
                      <a:alpha val="43137"/>
                    </a:srgbClr>
                  </a:outerShdw>
                </a:effectLst>
                <a:latin typeface="Calibri" pitchFamily="34" charset="0"/>
                <a:cs typeface="Calibri" pitchFamily="34" charset="0"/>
              </a:rPr>
              <a:t>Lečenje – </a:t>
            </a:r>
            <a:r>
              <a:rPr lang="sr-Latn-RS" sz="2800" dirty="0" smtClean="0">
                <a:effectLst>
                  <a:outerShdw blurRad="38100" dist="38100" dir="2700000" algn="tl">
                    <a:srgbClr val="000000">
                      <a:alpha val="43137"/>
                    </a:srgbClr>
                  </a:outerShdw>
                </a:effectLst>
                <a:latin typeface="Calibri" pitchFamily="34" charset="0"/>
                <a:cs typeface="Calibri" pitchFamily="34" charset="0"/>
              </a:rPr>
              <a:t>U</a:t>
            </a:r>
            <a:r>
              <a:rPr lang="vi-VN" sz="2800" dirty="0" smtClean="0">
                <a:effectLst>
                  <a:outerShdw blurRad="38100" dist="38100" dir="2700000" algn="tl">
                    <a:srgbClr val="000000">
                      <a:alpha val="43137"/>
                    </a:srgbClr>
                  </a:outerShdw>
                </a:effectLst>
                <a:latin typeface="Calibri" pitchFamily="34" charset="0"/>
                <a:cs typeface="Calibri" pitchFamily="34" charset="0"/>
              </a:rPr>
              <a:t>tvrđivanje ciljeva</a:t>
            </a:r>
            <a:endParaRPr lang="en-US" sz="28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endParaRPr lang="sr-Latn-RS" sz="2800" dirty="0" smtClean="0">
              <a:latin typeface="Calibri" pitchFamily="34" charset="0"/>
              <a:cs typeface="Calibri" pitchFamily="34" charset="0"/>
            </a:endParaRPr>
          </a:p>
          <a:p>
            <a:pPr>
              <a:buClr>
                <a:srgbClr val="C00000"/>
              </a:buClr>
              <a:buFont typeface="Wingdings" pitchFamily="2" charset="2"/>
              <a:buChar char="§"/>
            </a:pPr>
            <a:r>
              <a:rPr lang="vi-VN" sz="2800" dirty="0" smtClean="0">
                <a:latin typeface="Calibri" pitchFamily="34" charset="0"/>
                <a:cs typeface="Calibri" pitchFamily="34" charset="0"/>
              </a:rPr>
              <a:t>Iznad svega - </a:t>
            </a:r>
            <a:r>
              <a:rPr lang="vi-VN" sz="2800" dirty="0" smtClean="0">
                <a:effectLst>
                  <a:outerShdw blurRad="38100" dist="38100" dir="2700000" algn="tl">
                    <a:srgbClr val="000000">
                      <a:alpha val="43137"/>
                    </a:srgbClr>
                  </a:outerShdw>
                </a:effectLst>
                <a:latin typeface="Calibri" pitchFamily="34" charset="0"/>
                <a:cs typeface="Calibri" pitchFamily="34" charset="0"/>
              </a:rPr>
              <a:t>ciljevi se moraju </a:t>
            </a:r>
            <a:r>
              <a:rPr lang="sr-Latn-RS" sz="2800" dirty="0" smtClean="0">
                <a:effectLst>
                  <a:outerShdw blurRad="38100" dist="38100" dir="2700000" algn="tl">
                    <a:srgbClr val="000000">
                      <a:alpha val="43137"/>
                    </a:srgbClr>
                  </a:outerShdw>
                </a:effectLst>
                <a:latin typeface="Calibri" pitchFamily="34" charset="0"/>
                <a:cs typeface="Calibri" pitchFamily="34" charset="0"/>
              </a:rPr>
              <a:t>definisati i formulisati </a:t>
            </a:r>
            <a:r>
              <a:rPr lang="sr-Latn-RS" sz="2800" dirty="0" smtClean="0">
                <a:latin typeface="Calibri" pitchFamily="34" charset="0"/>
                <a:cs typeface="Calibri" pitchFamily="34" charset="0"/>
              </a:rPr>
              <a:t>u </a:t>
            </a:r>
            <a:r>
              <a:rPr lang="vi-VN" sz="2800" dirty="0" smtClean="0">
                <a:latin typeface="Calibri" pitchFamily="34" charset="0"/>
                <a:cs typeface="Calibri" pitchFamily="34" charset="0"/>
              </a:rPr>
              <a:t>razgov</a:t>
            </a:r>
            <a:r>
              <a:rPr lang="sr-Latn-RS" sz="2800" dirty="0" smtClean="0">
                <a:latin typeface="Calibri" pitchFamily="34" charset="0"/>
                <a:cs typeface="Calibri" pitchFamily="34" charset="0"/>
              </a:rPr>
              <a:t>oru</a:t>
            </a:r>
            <a:r>
              <a:rPr lang="vi-VN" sz="2800" dirty="0" smtClean="0">
                <a:latin typeface="Calibri" pitchFamily="34" charset="0"/>
                <a:cs typeface="Calibri" pitchFamily="34" charset="0"/>
              </a:rPr>
              <a:t> sa pacijentom i porodicom</a:t>
            </a:r>
          </a:p>
          <a:p>
            <a:endParaRPr lang="sr-Latn-RS" sz="2800" dirty="0" smtClean="0">
              <a:latin typeface="Calibri" pitchFamily="34" charset="0"/>
              <a:cs typeface="Calibri" pitchFamily="34" charset="0"/>
            </a:endParaRPr>
          </a:p>
          <a:p>
            <a:r>
              <a:rPr lang="vi-VN" sz="2800" dirty="0" smtClean="0">
                <a:latin typeface="Calibri" pitchFamily="34" charset="0"/>
                <a:cs typeface="Calibri" pitchFamily="34" charset="0"/>
              </a:rPr>
              <a:t>Pacijent</a:t>
            </a:r>
            <a:r>
              <a:rPr lang="sr-Latn-RS" sz="2800" dirty="0" smtClean="0">
                <a:latin typeface="Calibri" pitchFamily="34" charset="0"/>
                <a:cs typeface="Calibri" pitchFamily="34" charset="0"/>
              </a:rPr>
              <a:t>/porodica </a:t>
            </a:r>
            <a:r>
              <a:rPr lang="vi-VN" sz="2800" dirty="0" smtClean="0">
                <a:latin typeface="Calibri" pitchFamily="34" charset="0"/>
                <a:cs typeface="Calibri" pitchFamily="34" charset="0"/>
              </a:rPr>
              <a:t>mogu na kraju da </a:t>
            </a:r>
            <a:r>
              <a:rPr lang="sr-Latn-RS" sz="2800" dirty="0" smtClean="0">
                <a:latin typeface="Calibri" pitchFamily="34" charset="0"/>
                <a:cs typeface="Calibri" pitchFamily="34" charset="0"/>
              </a:rPr>
              <a:t>odbiju </a:t>
            </a:r>
            <a:r>
              <a:rPr lang="vi-VN" sz="2800" dirty="0" smtClean="0">
                <a:latin typeface="Calibri" pitchFamily="34" charset="0"/>
                <a:cs typeface="Calibri" pitchFamily="34" charset="0"/>
              </a:rPr>
              <a:t>terapij</a:t>
            </a:r>
            <a:r>
              <a:rPr lang="sr-Latn-RS" sz="2800" dirty="0" smtClean="0">
                <a:latin typeface="Calibri" pitchFamily="34" charset="0"/>
                <a:cs typeface="Calibri" pitchFamily="34" charset="0"/>
              </a:rPr>
              <a:t>u</a:t>
            </a:r>
            <a:r>
              <a:rPr lang="vi-VN" sz="2800" dirty="0" smtClean="0">
                <a:latin typeface="Calibri" pitchFamily="34" charset="0"/>
                <a:cs typeface="Calibri" pitchFamily="34" charset="0"/>
              </a:rPr>
              <a:t> antibiotikom</a:t>
            </a:r>
          </a:p>
          <a:p>
            <a:pPr>
              <a:buClr>
                <a:srgbClr val="C00000"/>
              </a:buClr>
              <a:buFont typeface="Wingdings" pitchFamily="2" charset="2"/>
              <a:buChar char="§"/>
            </a:pPr>
            <a:r>
              <a:rPr lang="vi-VN" sz="2800" dirty="0" smtClean="0">
                <a:latin typeface="Calibri" pitchFamily="34" charset="0"/>
                <a:cs typeface="Calibri" pitchFamily="34" charset="0"/>
              </a:rPr>
              <a:t>Ako se antibiotici ne odaberu kao lečenje, trebalo bi da </a:t>
            </a:r>
            <a:r>
              <a:rPr lang="vi-VN" sz="2800" dirty="0" smtClean="0">
                <a:effectLst>
                  <a:outerShdw blurRad="38100" dist="38100" dir="2700000" algn="tl">
                    <a:srgbClr val="000000">
                      <a:alpha val="43137"/>
                    </a:srgbClr>
                  </a:outerShdw>
                </a:effectLst>
                <a:latin typeface="Calibri" pitchFamily="34" charset="0"/>
                <a:cs typeface="Calibri" pitchFamily="34" charset="0"/>
              </a:rPr>
              <a:t>lečenje </a:t>
            </a:r>
            <a:r>
              <a:rPr lang="sr-Latn-RS" sz="2800" dirty="0" smtClean="0">
                <a:effectLst>
                  <a:outerShdw blurRad="38100" dist="38100" dir="2700000" algn="tl">
                    <a:srgbClr val="000000">
                      <a:alpha val="43137"/>
                    </a:srgbClr>
                  </a:outerShdw>
                </a:effectLst>
                <a:latin typeface="Calibri" pitchFamily="34" charset="0"/>
                <a:cs typeface="Calibri" pitchFamily="34" charset="0"/>
              </a:rPr>
              <a:t>febrilnosti</a:t>
            </a:r>
            <a:r>
              <a:rPr lang="vi-VN" sz="2800" dirty="0" smtClean="0">
                <a:effectLst>
                  <a:outerShdw blurRad="38100" dist="38100" dir="2700000" algn="tl">
                    <a:srgbClr val="000000">
                      <a:alpha val="43137"/>
                    </a:srgbClr>
                  </a:outerShdw>
                </a:effectLst>
                <a:latin typeface="Calibri" pitchFamily="34" charset="0"/>
                <a:cs typeface="Calibri" pitchFamily="34" charset="0"/>
              </a:rPr>
              <a:t>, dispneje i kašlja bude simptomatsko</a:t>
            </a:r>
            <a:endParaRPr lang="en-US" sz="2800" dirty="0">
              <a:effectLst>
                <a:outerShdw blurRad="38100" dist="38100" dir="2700000" algn="tl">
                  <a:srgbClr val="000000">
                    <a:alpha val="43137"/>
                  </a:srgbClr>
                </a:outerShdw>
              </a:effectLst>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1143000"/>
          </a:xfrm>
        </p:spPr>
        <p:txBody>
          <a:bodyPr>
            <a:noAutofit/>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Respiratorne infekcije</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2800" dirty="0" smtClean="0">
                <a:effectLst>
                  <a:outerShdw blurRad="38100" dist="38100" dir="2700000" algn="tl">
                    <a:srgbClr val="000000">
                      <a:alpha val="43137"/>
                    </a:srgbClr>
                  </a:outerShdw>
                </a:effectLst>
                <a:latin typeface="Calibri" pitchFamily="34" charset="0"/>
                <a:cs typeface="Calibri" pitchFamily="34" charset="0"/>
              </a:rPr>
              <a:t>Lečenje - Izbor Antibiotika</a:t>
            </a:r>
            <a:endParaRPr lang="en-US" sz="28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a:xfrm>
            <a:off x="1752600" y="1722437"/>
            <a:ext cx="5791200" cy="4525963"/>
          </a:xfrm>
        </p:spPr>
        <p:txBody>
          <a:bodyPr>
            <a:normAutofit/>
          </a:bodyPr>
          <a:lstStyle/>
          <a:p>
            <a:pPr>
              <a:buClr>
                <a:srgbClr val="C00000"/>
              </a:buClr>
              <a:buFont typeface="Wingdings" pitchFamily="2" charset="2"/>
              <a:buChar char="§"/>
            </a:pP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HOBP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sa</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FEV1 </a:t>
            </a: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&lt;</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50% </a:t>
            </a:r>
            <a:r>
              <a:rPr lang="en-US" sz="2800" dirty="0" smtClean="0">
                <a:latin typeface="Calibri" pitchFamily="34" charset="0"/>
                <a:cs typeface="Calibri" pitchFamily="34" charset="0"/>
              </a:rPr>
              <a:t>(</a:t>
            </a:r>
            <a:r>
              <a:rPr lang="sr-Latn-RS" sz="2800" dirty="0" err="1" smtClean="0">
                <a:latin typeface="Calibri" pitchFamily="34" charset="0"/>
                <a:cs typeface="Calibri" pitchFamily="34" charset="0"/>
              </a:rPr>
              <a:t>v</a:t>
            </a:r>
            <a:r>
              <a:rPr lang="en-US" sz="2800" dirty="0" err="1" smtClean="0">
                <a:latin typeface="Calibri" pitchFamily="34" charset="0"/>
                <a:cs typeface="Calibri" pitchFamily="34" charset="0"/>
              </a:rPr>
              <a:t>ećina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pacijenata</a:t>
            </a:r>
            <a:r>
              <a:rPr lang="sr-Latn-RS" sz="2800" dirty="0" smtClean="0">
                <a:latin typeface="Calibri" pitchFamily="34" charset="0"/>
                <a:cs typeface="Calibri" pitchFamily="34" charset="0"/>
              </a:rPr>
              <a:t> u </a:t>
            </a:r>
            <a:r>
              <a:rPr lang="en-US" sz="2800" dirty="0" err="1" smtClean="0">
                <a:latin typeface="Calibri" pitchFamily="34" charset="0"/>
                <a:cs typeface="Calibri" pitchFamily="34" charset="0"/>
              </a:rPr>
              <a:t>završnom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stadijumom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plućne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bolesti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egzacerbacije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treba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lečiti</a:t>
            </a:r>
            <a:r>
              <a:rPr lang="en-US" sz="2800" dirty="0" smtClean="0">
                <a:latin typeface="Calibri" pitchFamily="34" charset="0"/>
                <a:cs typeface="Calibri" pitchFamily="34" charset="0"/>
              </a:rPr>
              <a:t> </a:t>
            </a:r>
            <a:r>
              <a:rPr lang="sr-Latn-R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h</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inolonom</a:t>
            </a:r>
            <a:endPar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buClr>
                <a:srgbClr val="C00000"/>
              </a:buClr>
              <a:buFont typeface="Wingdings" pitchFamily="2" charset="2"/>
              <a:buChar char="§"/>
            </a:pPr>
            <a:endParaRPr lang="sr-Latn-RS" sz="2800" dirty="0" smtClean="0">
              <a:latin typeface="Calibri" pitchFamily="34" charset="0"/>
              <a:cs typeface="Calibri" pitchFamily="34" charset="0"/>
            </a:endParaRPr>
          </a:p>
          <a:p>
            <a:pPr>
              <a:buClr>
                <a:srgbClr val="C00000"/>
              </a:buClr>
              <a:buFont typeface="Wingdings" pitchFamily="2" charset="2"/>
              <a:buChar char="§"/>
            </a:pPr>
            <a:r>
              <a:rPr lang="en-US" sz="2800" dirty="0" smtClean="0">
                <a:effectLst>
                  <a:outerShdw blurRad="38100" dist="38100" dir="2700000" algn="tl">
                    <a:srgbClr val="000000">
                      <a:alpha val="43137"/>
                    </a:srgbClr>
                  </a:outerShdw>
                </a:effectLst>
                <a:latin typeface="Calibri" pitchFamily="34" charset="0"/>
                <a:cs typeface="Calibri" pitchFamily="34" charset="0"/>
              </a:rPr>
              <a:t>HOBP </a:t>
            </a:r>
            <a:r>
              <a:rPr lang="en-US" sz="2800" dirty="0" err="1" smtClean="0">
                <a:effectLst>
                  <a:outerShdw blurRad="38100" dist="38100" dir="2700000" algn="tl">
                    <a:srgbClr val="000000">
                      <a:alpha val="43137"/>
                    </a:srgbClr>
                  </a:outerShdw>
                </a:effectLst>
                <a:latin typeface="Calibri" pitchFamily="34" charset="0"/>
                <a:cs typeface="Calibri" pitchFamily="34" charset="0"/>
              </a:rPr>
              <a:t>sa</a:t>
            </a:r>
            <a:r>
              <a:rPr lang="en-US" sz="2800" dirty="0" smtClean="0">
                <a:effectLst>
                  <a:outerShdw blurRad="38100" dist="38100" dir="2700000" algn="tl">
                    <a:srgbClr val="000000">
                      <a:alpha val="43137"/>
                    </a:srgbClr>
                  </a:outerShdw>
                </a:effectLst>
                <a:latin typeface="Calibri" pitchFamily="34" charset="0"/>
                <a:cs typeface="Calibri" pitchFamily="34" charset="0"/>
              </a:rPr>
              <a:t> FEV1 </a:t>
            </a:r>
            <a:r>
              <a:rPr lang="sr-Latn-RS" sz="2800" dirty="0" smtClean="0">
                <a:effectLst>
                  <a:outerShdw blurRad="38100" dist="38100" dir="2700000" algn="tl">
                    <a:srgbClr val="000000">
                      <a:alpha val="43137"/>
                    </a:srgbClr>
                  </a:outerShdw>
                </a:effectLst>
                <a:latin typeface="Calibri" pitchFamily="34" charset="0"/>
                <a:cs typeface="Calibri" pitchFamily="34" charset="0"/>
              </a:rPr>
              <a:t>&gt;</a:t>
            </a:r>
            <a:r>
              <a:rPr lang="en-US" sz="2800" dirty="0" smtClean="0">
                <a:effectLst>
                  <a:outerShdw blurRad="38100" dist="38100" dir="2700000" algn="tl">
                    <a:srgbClr val="000000">
                      <a:alpha val="43137"/>
                    </a:srgbClr>
                  </a:outerShdw>
                </a:effectLst>
                <a:latin typeface="Calibri" pitchFamily="34" charset="0"/>
                <a:cs typeface="Calibri" pitchFamily="34" charset="0"/>
              </a:rPr>
              <a:t> 50%</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koris</a:t>
            </a:r>
            <a:r>
              <a:rPr lang="sr-Latn-RS" sz="2800" dirty="0" smtClean="0">
                <a:latin typeface="Calibri" pitchFamily="34" charset="0"/>
                <a:cs typeface="Calibri" pitchFamily="34" charset="0"/>
              </a:rPr>
              <a:t>ni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ampicilin</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tetraciklin</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ili</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trimetoprim</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sulf</a:t>
            </a: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ometoksazol</a:t>
            </a:r>
            <a:endParaRPr lang="en-US" sz="28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1143000"/>
          </a:xfrm>
        </p:spPr>
        <p:txBody>
          <a:bodyPr>
            <a:noAutofit/>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Respiratorne infekcije</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2800" dirty="0" smtClean="0">
                <a:effectLst>
                  <a:outerShdw blurRad="38100" dist="38100" dir="2700000" algn="tl">
                    <a:srgbClr val="000000">
                      <a:alpha val="43137"/>
                    </a:srgbClr>
                  </a:outerShdw>
                </a:effectLst>
                <a:latin typeface="Calibri" pitchFamily="34" charset="0"/>
                <a:cs typeface="Calibri" pitchFamily="34" charset="0"/>
              </a:rPr>
              <a:t>Lečenje - Izbor Antibiotika</a:t>
            </a:r>
            <a:endParaRPr lang="en-US" sz="2800" dirty="0">
              <a:latin typeface="Calibri" pitchFamily="34" charset="0"/>
              <a:cs typeface="Calibri" pitchFamily="34" charset="0"/>
            </a:endParaRPr>
          </a:p>
        </p:txBody>
      </p:sp>
      <p:sp>
        <p:nvSpPr>
          <p:cNvPr id="5" name="Content Placeholder 4"/>
          <p:cNvSpPr>
            <a:spLocks noGrp="1"/>
          </p:cNvSpPr>
          <p:nvPr>
            <p:ph idx="1"/>
          </p:nvPr>
        </p:nvSpPr>
        <p:spPr/>
        <p:txBody>
          <a:bodyPr>
            <a:normAutofit/>
          </a:bodyPr>
          <a:lstStyle/>
          <a:p>
            <a:pPr>
              <a:buClr>
                <a:srgbClr val="C00000"/>
              </a:buClr>
              <a:buFont typeface="Wingdings" pitchFamily="2" charset="2"/>
              <a:buChar char="§"/>
            </a:pPr>
            <a:r>
              <a:rPr lang="sr-Latn-RS" sz="2800" dirty="0" smtClean="0">
                <a:effectLst>
                  <a:outerShdw blurRad="38100" dist="38100" dir="2700000" algn="tl">
                    <a:srgbClr val="000000">
                      <a:alpha val="43137"/>
                    </a:srgbClr>
                  </a:outerShdw>
                </a:effectLst>
                <a:latin typeface="Calibri" pitchFamily="34" charset="0"/>
                <a:cs typeface="Calibri" pitchFamily="34" charset="0"/>
              </a:rPr>
              <a:t>Bronhiektazije i Cistična Fibroza </a:t>
            </a:r>
          </a:p>
          <a:p>
            <a:r>
              <a:rPr lang="sr-Latn-RS" sz="2800" dirty="0" err="1" smtClean="0">
                <a:latin typeface="Calibri" pitchFamily="34" charset="0"/>
                <a:cs typeface="Calibri" pitchFamily="34" charset="0"/>
              </a:rPr>
              <a:t>V</a:t>
            </a:r>
            <a:r>
              <a:rPr lang="en-US" sz="2800" dirty="0" err="1" smtClean="0">
                <a:latin typeface="Calibri" pitchFamily="34" charset="0"/>
                <a:cs typeface="Calibri" pitchFamily="34" charset="0"/>
              </a:rPr>
              <a:t>ažna</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je p</a:t>
            </a:r>
            <a:r>
              <a:rPr lang="en-US" sz="2800" dirty="0" err="1" smtClean="0">
                <a:latin typeface="Calibri" pitchFamily="34" charset="0"/>
                <a:cs typeface="Calibri" pitchFamily="34" charset="0"/>
              </a:rPr>
              <a:t>okrivenost</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anaerobni</a:t>
            </a:r>
            <a:r>
              <a:rPr lang="sr-Latn-RS" sz="2800" dirty="0" smtClean="0">
                <a:latin typeface="Calibri" pitchFamily="34" charset="0"/>
                <a:cs typeface="Calibri" pitchFamily="34" charset="0"/>
              </a:rPr>
              <a:t>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bakterija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sr-Latn-RS" sz="2800" i="1" dirty="0" smtClean="0">
                <a:latin typeface="Calibri" pitchFamily="34" charset="0"/>
                <a:cs typeface="Calibri" pitchFamily="34" charset="0"/>
              </a:rPr>
              <a:t>P</a:t>
            </a:r>
            <a:r>
              <a:rPr lang="en-US" sz="2800" i="1" dirty="0" err="1" smtClean="0">
                <a:latin typeface="Calibri" pitchFamily="34" charset="0"/>
                <a:cs typeface="Calibri" pitchFamily="34" charset="0"/>
              </a:rPr>
              <a:t>seudomonas</a:t>
            </a:r>
            <a:r>
              <a:rPr lang="sr-Latn-RS" sz="2800" i="1" dirty="0" smtClean="0">
                <a:latin typeface="Calibri" pitchFamily="34" charset="0"/>
                <a:cs typeface="Calibri" pitchFamily="34" charset="0"/>
              </a:rPr>
              <a:t>a</a:t>
            </a:r>
            <a:endParaRPr lang="en-US" sz="2800" i="1" dirty="0" smtClean="0">
              <a:latin typeface="Calibri" pitchFamily="34" charset="0"/>
              <a:cs typeface="Calibri" pitchFamily="34" charset="0"/>
            </a:endParaRPr>
          </a:p>
          <a:p>
            <a:r>
              <a:rPr lang="en-US" sz="2800" dirty="0" err="1" smtClean="0">
                <a:latin typeface="Calibri" pitchFamily="34" charset="0"/>
                <a:cs typeface="Calibri" pitchFamily="34" charset="0"/>
              </a:rPr>
              <a:t>Antibiotike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treba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davati</a:t>
            </a:r>
            <a:r>
              <a:rPr lang="en-US" sz="2800" dirty="0" smtClean="0">
                <a:latin typeface="Calibri" pitchFamily="34" charset="0"/>
                <a:cs typeface="Calibri" pitchFamily="34" charset="0"/>
              </a:rPr>
              <a:t> u </a:t>
            </a:r>
            <a:r>
              <a:rPr lang="en-US" sz="2800" dirty="0" err="1" smtClean="0">
                <a:latin typeface="Calibri" pitchFamily="34" charset="0"/>
                <a:cs typeface="Calibri" pitchFamily="34" charset="0"/>
              </a:rPr>
              <a:t>visokim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dozama</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kursevima</a:t>
            </a:r>
            <a:r>
              <a:rPr lang="sr-Latn-RS" sz="2800" dirty="0" smtClean="0">
                <a:latin typeface="Calibri" pitchFamily="34" charset="0"/>
                <a:cs typeface="Calibri" pitchFamily="34" charset="0"/>
              </a:rPr>
              <a:t> (režimima)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od</a:t>
            </a:r>
            <a:r>
              <a:rPr lang="en-US" sz="2800" dirty="0" smtClean="0">
                <a:latin typeface="Calibri" pitchFamily="34" charset="0"/>
                <a:cs typeface="Calibri" pitchFamily="34" charset="0"/>
              </a:rPr>
              <a:t> 3-4 </a:t>
            </a:r>
            <a:r>
              <a:rPr lang="en-US" sz="2800" dirty="0" err="1" smtClean="0">
                <a:latin typeface="Calibri" pitchFamily="34" charset="0"/>
                <a:cs typeface="Calibri" pitchFamily="34" charset="0"/>
              </a:rPr>
              <a:t>nedelje</a:t>
            </a:r>
            <a:r>
              <a:rPr lang="sr-Latn-RS" sz="2800" dirty="0" smtClean="0">
                <a:latin typeface="Calibri" pitchFamily="34" charset="0"/>
                <a:cs typeface="Calibri" pitchFamily="34" charset="0"/>
              </a:rPr>
              <a:t>, rotirajući ih od jedne epizode infekcije do druge</a:t>
            </a:r>
            <a:endParaRPr lang="en-US" sz="2800" dirty="0" smtClean="0">
              <a:latin typeface="Calibri" pitchFamily="34" charset="0"/>
              <a:cs typeface="Calibri" pitchFamily="34" charset="0"/>
            </a:endParaRPr>
          </a:p>
          <a:p>
            <a:pPr>
              <a:buClr>
                <a:srgbClr val="C00000"/>
              </a:buClr>
              <a:buFont typeface="Wingdings" pitchFamily="2" charset="2"/>
              <a:buChar char="§"/>
            </a:pPr>
            <a:r>
              <a:rPr lang="en-US" sz="2400" dirty="0" err="1" smtClean="0">
                <a:latin typeface="Calibri" pitchFamily="34" charset="0"/>
                <a:cs typeface="Calibri" pitchFamily="34" charset="0"/>
              </a:rPr>
              <a:t>Ciproflokacin</a:t>
            </a:r>
            <a:endParaRPr lang="en-US" sz="2400" dirty="0" smtClean="0">
              <a:latin typeface="Calibri" pitchFamily="34" charset="0"/>
              <a:cs typeface="Calibri" pitchFamily="34" charset="0"/>
            </a:endParaRPr>
          </a:p>
          <a:p>
            <a:pPr>
              <a:buClr>
                <a:srgbClr val="C00000"/>
              </a:buClr>
              <a:buFont typeface="Wingdings" pitchFamily="2" charset="2"/>
              <a:buChar char="§"/>
            </a:pPr>
            <a:r>
              <a:rPr lang="en-US" sz="2400" dirty="0" err="1" smtClean="0">
                <a:latin typeface="Calibri" pitchFamily="34" charset="0"/>
                <a:cs typeface="Calibri" pitchFamily="34" charset="0"/>
              </a:rPr>
              <a:t>Metronidazole</a:t>
            </a:r>
            <a:endParaRPr lang="en-US" sz="2400" dirty="0" smtClean="0">
              <a:latin typeface="Calibri" pitchFamily="34" charset="0"/>
              <a:cs typeface="Calibri" pitchFamily="34" charset="0"/>
            </a:endParaRPr>
          </a:p>
          <a:p>
            <a:pPr>
              <a:buClr>
                <a:srgbClr val="C00000"/>
              </a:buClr>
              <a:buFont typeface="Wingdings" pitchFamily="2" charset="2"/>
              <a:buChar char="§"/>
            </a:pPr>
            <a:r>
              <a:rPr lang="en-US" sz="2400" dirty="0" smtClean="0">
                <a:latin typeface="Calibri" pitchFamily="34" charset="0"/>
                <a:cs typeface="Calibri" pitchFamily="34" charset="0"/>
              </a:rPr>
              <a:t>A</a:t>
            </a:r>
            <a:r>
              <a:rPr lang="sr-Latn-RS" sz="2400" dirty="0" smtClean="0">
                <a:latin typeface="Calibri" pitchFamily="34" charset="0"/>
                <a:cs typeface="Calibri" pitchFamily="34" charset="0"/>
              </a:rPr>
              <a:t>moksiklav</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1143000"/>
          </a:xfrm>
        </p:spPr>
        <p:txBody>
          <a:bodyPr>
            <a:noAutofit/>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Respiratorne infekcije</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2800" dirty="0" smtClean="0">
                <a:effectLst>
                  <a:outerShdw blurRad="38100" dist="38100" dir="2700000" algn="tl">
                    <a:srgbClr val="000000">
                      <a:alpha val="43137"/>
                    </a:srgbClr>
                  </a:outerShdw>
                </a:effectLst>
                <a:latin typeface="Calibri" pitchFamily="34" charset="0"/>
                <a:cs typeface="Calibri" pitchFamily="34" charset="0"/>
              </a:rPr>
              <a:t>Lečenje - Izbor Antibiotika</a:t>
            </a:r>
            <a:endParaRPr lang="en-US" sz="2800" dirty="0">
              <a:latin typeface="Calibri" pitchFamily="34" charset="0"/>
              <a:cs typeface="Calibri" pitchFamily="34" charset="0"/>
            </a:endParaRPr>
          </a:p>
        </p:txBody>
      </p:sp>
      <p:sp>
        <p:nvSpPr>
          <p:cNvPr id="5" name="Content Placeholder 4"/>
          <p:cNvSpPr>
            <a:spLocks noGrp="1"/>
          </p:cNvSpPr>
          <p:nvPr>
            <p:ph idx="1"/>
          </p:nvPr>
        </p:nvSpPr>
        <p:spPr/>
        <p:txBody>
          <a:bodyPr>
            <a:normAutofit/>
          </a:bodyPr>
          <a:lstStyle/>
          <a:p>
            <a:pPr>
              <a:buClr>
                <a:srgbClr val="C00000"/>
              </a:buClr>
              <a:buFont typeface="Wingdings" pitchFamily="2" charset="2"/>
              <a:buChar char="§"/>
            </a:pPr>
            <a:endParaRPr lang="sr-Latn-RS" sz="2800" dirty="0" smtClean="0">
              <a:effectLst>
                <a:outerShdw blurRad="38100" dist="38100" dir="2700000" algn="tl">
                  <a:srgbClr val="000000">
                    <a:alpha val="43137"/>
                  </a:srgbClr>
                </a:outerShdw>
              </a:effectLst>
              <a:latin typeface="Calibri" pitchFamily="34" charset="0"/>
              <a:cs typeface="Calibri" pitchFamily="34" charset="0"/>
            </a:endParaRPr>
          </a:p>
          <a:p>
            <a:pPr>
              <a:buClr>
                <a:srgbClr val="C00000"/>
              </a:buClr>
              <a:buFont typeface="Wingdings" pitchFamily="2" charset="2"/>
              <a:buChar char="§"/>
            </a:pPr>
            <a:r>
              <a:rPr lang="sr-Latn-RS" sz="2800" dirty="0" smtClean="0">
                <a:effectLst>
                  <a:outerShdw blurRad="38100" dist="38100" dir="2700000" algn="tl">
                    <a:srgbClr val="000000">
                      <a:alpha val="43137"/>
                    </a:srgbClr>
                  </a:outerShdw>
                </a:effectLst>
                <a:latin typeface="Calibri" pitchFamily="34" charset="0"/>
                <a:cs typeface="Calibri" pitchFamily="34" charset="0"/>
              </a:rPr>
              <a:t>Bronhiektazije i Cistična Fibroza </a:t>
            </a:r>
          </a:p>
          <a:p>
            <a:pPr>
              <a:buClr>
                <a:srgbClr val="C00000"/>
              </a:buClr>
              <a:buNone/>
            </a:pPr>
            <a:r>
              <a:rPr lang="sr-Latn-RS" sz="2800" dirty="0" smtClean="0">
                <a:latin typeface="Calibri" pitchFamily="34" charset="0"/>
                <a:cs typeface="Calibri" pitchFamily="34" charset="0"/>
              </a:rPr>
              <a:t>       Inhalacioni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antibiotici</a:t>
            </a:r>
            <a:r>
              <a:rPr lang="sr-Latn-RS" sz="2800" dirty="0" smtClean="0">
                <a:latin typeface="Calibri" pitchFamily="34" charset="0"/>
                <a:cs typeface="Calibri" pitchFamily="34" charset="0"/>
              </a:rPr>
              <a:t> / Aminoglikozidi</a:t>
            </a:r>
            <a:endParaRPr lang="en-US" sz="2800" dirty="0" smtClean="0">
              <a:latin typeface="Calibri" pitchFamily="34" charset="0"/>
              <a:cs typeface="Calibri" pitchFamily="34" charset="0"/>
            </a:endParaRPr>
          </a:p>
          <a:p>
            <a:pPr>
              <a:buClr>
                <a:srgbClr val="C00000"/>
              </a:buClr>
              <a:buFont typeface="Wingdings" pitchFamily="2" charset="2"/>
              <a:buChar char="§"/>
            </a:pPr>
            <a:r>
              <a:rPr lang="en-US" sz="2400" dirty="0" err="1" smtClean="0">
                <a:latin typeface="Calibri" pitchFamily="34" charset="0"/>
                <a:cs typeface="Calibri" pitchFamily="34" charset="0"/>
              </a:rPr>
              <a:t>Gentamicin</a:t>
            </a:r>
            <a:r>
              <a:rPr lang="en-US" sz="2400" dirty="0" smtClean="0">
                <a:latin typeface="Calibri" pitchFamily="34" charset="0"/>
                <a:cs typeface="Calibri" pitchFamily="34" charset="0"/>
              </a:rPr>
              <a:t> (300 mg</a:t>
            </a:r>
            <a:r>
              <a:rPr lang="sr-Latn-RS" sz="2400" dirty="0" smtClean="0">
                <a:latin typeface="Calibri" pitchFamily="34" charset="0"/>
                <a:cs typeface="Calibri" pitchFamily="34" charset="0"/>
              </a:rPr>
              <a:t>/12h</a:t>
            </a:r>
            <a:r>
              <a:rPr lang="en-US" sz="2400" dirty="0" smtClean="0">
                <a:latin typeface="Calibri" pitchFamily="34" charset="0"/>
                <a:cs typeface="Calibri" pitchFamily="34" charset="0"/>
              </a:rPr>
              <a:t>)</a:t>
            </a:r>
          </a:p>
          <a:p>
            <a:pPr>
              <a:buClr>
                <a:srgbClr val="C00000"/>
              </a:buClr>
              <a:buFont typeface="Wingdings" pitchFamily="2" charset="2"/>
              <a:buChar char="§"/>
            </a:pPr>
            <a:r>
              <a:rPr lang="en-US" sz="2400" dirty="0" err="1" smtClean="0">
                <a:latin typeface="Calibri" pitchFamily="34" charset="0"/>
                <a:cs typeface="Calibri" pitchFamily="34" charset="0"/>
              </a:rPr>
              <a:t>Tobramicin</a:t>
            </a:r>
            <a:r>
              <a:rPr lang="en-US" sz="2400" dirty="0" smtClean="0">
                <a:latin typeface="Calibri" pitchFamily="34" charset="0"/>
                <a:cs typeface="Calibri" pitchFamily="34" charset="0"/>
              </a:rPr>
              <a:t> (300mg</a:t>
            </a:r>
            <a:r>
              <a:rPr lang="sr-Latn-RS" sz="2400" dirty="0" smtClean="0">
                <a:latin typeface="Calibri" pitchFamily="34" charset="0"/>
                <a:cs typeface="Calibri" pitchFamily="34" charset="0"/>
              </a:rPr>
              <a:t>/12h</a:t>
            </a:r>
            <a:r>
              <a:rPr lang="en-US" sz="2400" dirty="0" smtClean="0">
                <a:latin typeface="Calibri" pitchFamily="34" charset="0"/>
                <a:cs typeface="Calibri" pitchFamily="34" charset="0"/>
              </a:rPr>
              <a:t>)</a:t>
            </a:r>
            <a:endParaRPr lang="sr-Latn-RS" sz="24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36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Bronhiektazija i Cistične Fibroze </a:t>
            </a:r>
            <a:r>
              <a:rPr lang="sr-Latn-RS" sz="3600" dirty="0" smtClean="0">
                <a:effectLst>
                  <a:outerShdw blurRad="38100" dist="38100" dir="2700000" algn="tl">
                    <a:srgbClr val="000000">
                      <a:alpha val="43137"/>
                    </a:srgbClr>
                  </a:outerShdw>
                </a:effectLst>
                <a:latin typeface="Calibri" pitchFamily="34" charset="0"/>
                <a:cs typeface="Calibri" pitchFamily="34" charset="0"/>
              </a:rPr>
              <a:t/>
            </a:r>
            <a:br>
              <a:rPr lang="sr-Latn-RS" sz="3600" dirty="0" smtClean="0">
                <a:effectLst>
                  <a:outerShdw blurRad="38100" dist="38100" dir="2700000" algn="tl">
                    <a:srgbClr val="000000">
                      <a:alpha val="43137"/>
                    </a:srgbClr>
                  </a:outerShdw>
                </a:effectLst>
                <a:latin typeface="Calibri" pitchFamily="34" charset="0"/>
                <a:cs typeface="Calibri" pitchFamily="34" charset="0"/>
              </a:rPr>
            </a:br>
            <a:endParaRPr lang="en-US" sz="3600" dirty="0"/>
          </a:p>
        </p:txBody>
      </p:sp>
      <p:sp>
        <p:nvSpPr>
          <p:cNvPr id="3" name="Content Placeholder 2"/>
          <p:cNvSpPr>
            <a:spLocks noGrp="1"/>
          </p:cNvSpPr>
          <p:nvPr>
            <p:ph idx="1"/>
          </p:nvPr>
        </p:nvSpPr>
        <p:spPr/>
        <p:txBody>
          <a:bodyPr>
            <a:normAutofit/>
          </a:bodyPr>
          <a:lstStyle/>
          <a:p>
            <a:pPr>
              <a:buClr>
                <a:srgbClr val="C00000"/>
              </a:buClr>
              <a:buFont typeface="Wingdings" pitchFamily="2" charset="2"/>
              <a:buChar char="§"/>
            </a:pPr>
            <a:r>
              <a:rPr lang="sr-Latn-RS" sz="2800" dirty="0" smtClean="0">
                <a:effectLst>
                  <a:outerShdw blurRad="38100" dist="38100" dir="2700000" algn="tl">
                    <a:srgbClr val="000000">
                      <a:alpha val="43137"/>
                    </a:srgbClr>
                  </a:outerShdw>
                </a:effectLst>
                <a:latin typeface="Calibri" pitchFamily="34" charset="0"/>
                <a:cs typeface="Calibri" pitchFamily="34" charset="0"/>
              </a:rPr>
              <a:t>Inhalaciona</a:t>
            </a:r>
            <a:r>
              <a:rPr lang="en-US" sz="2800" dirty="0" smtClean="0">
                <a:effectLst>
                  <a:outerShdw blurRad="38100" dist="38100" dir="2700000" algn="tl">
                    <a:srgbClr val="000000">
                      <a:alpha val="43137"/>
                    </a:srgbClr>
                  </a:outerShdw>
                </a:effectLst>
                <a:latin typeface="Calibri" pitchFamily="34" charset="0"/>
                <a:cs typeface="Calibri" pitchFamily="34" charset="0"/>
              </a:rPr>
              <a:t> de</a:t>
            </a:r>
            <a:r>
              <a:rPr lang="sr-Latn-RS" sz="2800" dirty="0" smtClean="0">
                <a:effectLst>
                  <a:outerShdw blurRad="38100" dist="38100" dir="2700000" algn="tl">
                    <a:srgbClr val="000000">
                      <a:alpha val="43137"/>
                    </a:srgbClr>
                  </a:outerShdw>
                </a:effectLst>
                <a:latin typeface="Calibri" pitchFamily="34" charset="0"/>
                <a:cs typeface="Calibri" pitchFamily="34" charset="0"/>
              </a:rPr>
              <a:t>z</a:t>
            </a:r>
            <a:r>
              <a:rPr lang="en-US" sz="2800" dirty="0" err="1" smtClean="0">
                <a:effectLst>
                  <a:outerShdw blurRad="38100" dist="38100" dir="2700000" algn="tl">
                    <a:srgbClr val="000000">
                      <a:alpha val="43137"/>
                    </a:srgbClr>
                  </a:outerShdw>
                </a:effectLst>
                <a:latin typeface="Calibri" pitchFamily="34" charset="0"/>
                <a:cs typeface="Calibri" pitchFamily="34" charset="0"/>
              </a:rPr>
              <a:t>oksiribonukleaza</a:t>
            </a:r>
            <a:r>
              <a:rPr lang="en-US" sz="2800" dirty="0" smtClean="0">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effectLst>
                  <a:outerShdw blurRad="38100" dist="38100" dir="2700000" algn="tl">
                    <a:srgbClr val="000000">
                      <a:alpha val="43137"/>
                    </a:srgbClr>
                  </a:outerShdw>
                </a:effectLst>
                <a:latin typeface="Calibri" pitchFamily="34" charset="0"/>
                <a:cs typeface="Calibri" pitchFamily="34" charset="0"/>
              </a:rPr>
              <a:t>DNKaza</a:t>
            </a:r>
            <a:r>
              <a:rPr lang="en-US" sz="2800" dirty="0" smtClean="0">
                <a:effectLst>
                  <a:outerShdw blurRad="38100" dist="38100" dir="2700000" algn="tl">
                    <a:srgbClr val="000000">
                      <a:alpha val="43137"/>
                    </a:srgbClr>
                  </a:outerShdw>
                </a:effectLst>
                <a:latin typeface="Calibri" pitchFamily="34" charset="0"/>
                <a:cs typeface="Calibri" pitchFamily="34" charset="0"/>
              </a:rPr>
              <a:t>)</a:t>
            </a:r>
          </a:p>
          <a:p>
            <a:r>
              <a:rPr lang="en-US" sz="2400" dirty="0" err="1" smtClean="0">
                <a:latin typeface="Calibri" pitchFamily="34" charset="0"/>
                <a:cs typeface="Calibri" pitchFamily="34" charset="0"/>
              </a:rPr>
              <a:t>Hidroliza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ekstranuklearne</a:t>
            </a:r>
            <a:r>
              <a:rPr lang="en-US" sz="2400" dirty="0" smtClean="0">
                <a:latin typeface="Calibri" pitchFamily="34" charset="0"/>
                <a:cs typeface="Calibri" pitchFamily="34" charset="0"/>
              </a:rPr>
              <a:t> DNK </a:t>
            </a:r>
            <a:r>
              <a:rPr lang="sr-Latn-RS" sz="2400" dirty="0" smtClean="0">
                <a:latin typeface="Calibri" pitchFamily="34" charset="0"/>
                <a:cs typeface="Calibri" pitchFamily="34" charset="0"/>
              </a:rPr>
              <a:t>k</a:t>
            </a:r>
            <a:r>
              <a:rPr lang="en-US" sz="2400" dirty="0" err="1" smtClean="0">
                <a:latin typeface="Calibri" pitchFamily="34" charset="0"/>
                <a:cs typeface="Calibri" pitchFamily="34" charset="0"/>
              </a:rPr>
              <a:t>oja</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                                                       </a:t>
            </a:r>
            <a:r>
              <a:rPr lang="en-US" sz="2400" dirty="0" smtClean="0">
                <a:latin typeface="Calibri" pitchFamily="34" charset="0"/>
                <a:cs typeface="Calibri" pitchFamily="34" charset="0"/>
              </a:rPr>
              <a:t>se </a:t>
            </a:r>
            <a:r>
              <a:rPr lang="en-US" sz="2400" dirty="0" err="1" smtClean="0">
                <a:latin typeface="Calibri" pitchFamily="34" charset="0"/>
                <a:cs typeface="Calibri" pitchFamily="34" charset="0"/>
              </a:rPr>
              <a:t>akumulira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degradacijom</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neutrofila</a:t>
            </a:r>
            <a:r>
              <a:rPr lang="en-US" sz="2400" dirty="0" smtClean="0">
                <a:latin typeface="Calibri" pitchFamily="34" charset="0"/>
                <a:cs typeface="Calibri" pitchFamily="34" charset="0"/>
              </a:rPr>
              <a:t> u </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inficiranim</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disajnim</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putevima</a:t>
            </a:r>
            <a:r>
              <a:rPr lang="sr-Latn-RS" sz="2400" dirty="0" smtClean="0">
                <a:latin typeface="Calibri" pitchFamily="34" charset="0"/>
                <a:cs typeface="Calibri" pitchFamily="34" charset="0"/>
              </a:rPr>
              <a:t> </a:t>
            </a:r>
            <a:endParaRPr lang="en-US" sz="2400" dirty="0" smtClean="0">
              <a:latin typeface="Calibri" pitchFamily="34" charset="0"/>
              <a:cs typeface="Calibri" pitchFamily="34" charset="0"/>
            </a:endParaRPr>
          </a:p>
          <a:p>
            <a:pPr>
              <a:buClr>
                <a:srgbClr val="C00000"/>
              </a:buClr>
              <a:buFont typeface="Wingdings" pitchFamily="2" charset="2"/>
              <a:buChar char="§"/>
            </a:pPr>
            <a:r>
              <a:rPr lang="en-US" sz="2400" dirty="0" err="1" smtClean="0">
                <a:latin typeface="Calibri" pitchFamily="34" charset="0"/>
                <a:cs typeface="Calibri" pitchFamily="34" charset="0"/>
              </a:rPr>
              <a:t>Koris</a:t>
            </a:r>
            <a:r>
              <a:rPr lang="sr-Latn-RS" sz="2400" dirty="0" smtClean="0">
                <a:latin typeface="Calibri" pitchFamily="34" charset="0"/>
                <a:cs typeface="Calibri" pitchFamily="34" charset="0"/>
              </a:rPr>
              <a:t>na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kod</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cistične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fibroze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 u </a:t>
            </a:r>
            <a:r>
              <a:rPr lang="en-US" sz="2400" dirty="0" err="1" smtClean="0">
                <a:latin typeface="Calibri" pitchFamily="34" charset="0"/>
                <a:cs typeface="Calibri" pitchFamily="34" charset="0"/>
              </a:rPr>
              <a:t>manjoj</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meri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kod</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bronhiektazij</a:t>
            </a:r>
            <a:r>
              <a:rPr lang="sr-Latn-RS" sz="2400" dirty="0" smtClean="0">
                <a:latin typeface="Calibri" pitchFamily="34" charset="0"/>
                <a:cs typeface="Calibri" pitchFamily="34" charset="0"/>
              </a:rPr>
              <a:t>a</a:t>
            </a:r>
          </a:p>
          <a:p>
            <a:pPr>
              <a:buClr>
                <a:srgbClr val="C00000"/>
              </a:buClr>
              <a:buFont typeface="Wingdings" pitchFamily="2" charset="2"/>
              <a:buChar char="§"/>
            </a:pPr>
            <a:endParaRPr lang="sr-Latn-RS" sz="2400" dirty="0" smtClean="0">
              <a:effectLst>
                <a:outerShdw blurRad="38100" dist="38100" dir="2700000" algn="tl">
                  <a:srgbClr val="000000">
                    <a:alpha val="43137"/>
                  </a:srgbClr>
                </a:outerShdw>
              </a:effectLst>
              <a:latin typeface="Calibri" pitchFamily="34" charset="0"/>
              <a:cs typeface="Calibri" pitchFamily="34" charset="0"/>
            </a:endParaRPr>
          </a:p>
          <a:p>
            <a:pPr>
              <a:buClr>
                <a:srgbClr val="C00000"/>
              </a:buClr>
              <a:buFont typeface="Wingdings" pitchFamily="2" charset="2"/>
              <a:buChar char="§"/>
            </a:pPr>
            <a:endParaRPr lang="sr-Latn-RS" sz="2400" dirty="0" smtClean="0">
              <a:effectLst>
                <a:outerShdw blurRad="38100" dist="38100" dir="2700000" algn="tl">
                  <a:srgbClr val="000000">
                    <a:alpha val="43137"/>
                  </a:srgbClr>
                </a:outerShdw>
              </a:effectLst>
              <a:latin typeface="Calibri" pitchFamily="34" charset="0"/>
              <a:cs typeface="Calibri" pitchFamily="34" charset="0"/>
            </a:endParaRPr>
          </a:p>
          <a:p>
            <a:pPr>
              <a:buClr>
                <a:srgbClr val="C00000"/>
              </a:buClr>
              <a:buFont typeface="Wingdings" pitchFamily="2" charset="2"/>
              <a:buChar char="§"/>
            </a:pPr>
            <a:r>
              <a:rPr lang="sr-Latn-RS" sz="2400" dirty="0" smtClean="0">
                <a:effectLst>
                  <a:outerShdw blurRad="38100" dist="38100" dir="2700000" algn="tl">
                    <a:srgbClr val="000000">
                      <a:alpha val="43137"/>
                    </a:srgbClr>
                  </a:outerShdw>
                </a:effectLst>
                <a:latin typeface="Calibri" pitchFamily="34" charset="0"/>
                <a:cs typeface="Calibri" pitchFamily="34" charset="0"/>
              </a:rPr>
              <a:t>S</a:t>
            </a:r>
            <a:r>
              <a:rPr lang="en-US" sz="2400" dirty="0" err="1" smtClean="0">
                <a:effectLst>
                  <a:outerShdw blurRad="38100" dist="38100" dir="2700000" algn="tl">
                    <a:srgbClr val="000000">
                      <a:alpha val="43137"/>
                    </a:srgbClr>
                  </a:outerShdw>
                </a:effectLst>
                <a:latin typeface="Calibri" pitchFamily="34" charset="0"/>
                <a:cs typeface="Calibri" pitchFamily="34" charset="0"/>
              </a:rPr>
              <a:t>luz</a:t>
            </a:r>
            <a:r>
              <a:rPr lang="sr-Latn-RS" sz="2400" dirty="0" smtClean="0">
                <a:effectLst>
                  <a:outerShdw blurRad="38100" dist="38100" dir="2700000" algn="tl">
                    <a:srgbClr val="000000">
                      <a:alpha val="43137"/>
                    </a:srgbClr>
                  </a:outerShdw>
                </a:effectLst>
                <a:latin typeface="Calibri" pitchFamily="34" charset="0"/>
                <a:cs typeface="Calibri" pitchFamily="34" charset="0"/>
              </a:rPr>
              <a:t>nica</a:t>
            </a:r>
            <a:r>
              <a:rPr lang="en-US" sz="2400" dirty="0" smtClean="0">
                <a:effectLst>
                  <a:outerShdw blurRad="38100" dist="38100" dir="2700000" algn="tl">
                    <a:srgbClr val="000000">
                      <a:alpha val="43137"/>
                    </a:srgbClr>
                  </a:outerShdw>
                </a:effectLst>
                <a:latin typeface="Calibri" pitchFamily="34" charset="0"/>
                <a:cs typeface="Calibri" pitchFamily="34" charset="0"/>
              </a:rPr>
              <a:t> </a:t>
            </a:r>
            <a:r>
              <a:rPr lang="en-US" sz="2400" dirty="0" err="1" smtClean="0">
                <a:effectLst>
                  <a:outerShdw blurRad="38100" dist="38100" dir="2700000" algn="tl">
                    <a:srgbClr val="000000">
                      <a:alpha val="43137"/>
                    </a:srgbClr>
                  </a:outerShdw>
                </a:effectLst>
                <a:latin typeface="Calibri" pitchFamily="34" charset="0"/>
                <a:cs typeface="Calibri" pitchFamily="34" charset="0"/>
              </a:rPr>
              <a:t>hronično</a:t>
            </a:r>
            <a:r>
              <a:rPr lang="en-US" sz="2400" dirty="0" smtClean="0">
                <a:effectLst>
                  <a:outerShdw blurRad="38100" dist="38100" dir="2700000" algn="tl">
                    <a:srgbClr val="000000">
                      <a:alpha val="43137"/>
                    </a:srgbClr>
                  </a:outerShdw>
                </a:effectLst>
                <a:latin typeface="Calibri" pitchFamily="34" charset="0"/>
                <a:cs typeface="Calibri" pitchFamily="34" charset="0"/>
              </a:rPr>
              <a:t> </a:t>
            </a:r>
            <a:r>
              <a:rPr lang="en-US" sz="2400" dirty="0" err="1" smtClean="0">
                <a:effectLst>
                  <a:outerShdw blurRad="38100" dist="38100" dir="2700000" algn="tl">
                    <a:srgbClr val="000000">
                      <a:alpha val="43137"/>
                    </a:srgbClr>
                  </a:outerShdw>
                </a:effectLst>
                <a:latin typeface="Calibri" pitchFamily="34" charset="0"/>
                <a:cs typeface="Calibri" pitchFamily="34" charset="0"/>
              </a:rPr>
              <a:t>inficiranih</a:t>
            </a:r>
            <a:r>
              <a:rPr lang="en-US" sz="2400" dirty="0" smtClean="0">
                <a:effectLst>
                  <a:outerShdw blurRad="38100" dist="38100" dir="2700000" algn="tl">
                    <a:srgbClr val="000000">
                      <a:alpha val="43137"/>
                    </a:srgbClr>
                  </a:outerShdw>
                </a:effectLst>
                <a:latin typeface="Calibri" pitchFamily="34" charset="0"/>
                <a:cs typeface="Calibri" pitchFamily="34" charset="0"/>
              </a:rPr>
              <a:t> </a:t>
            </a:r>
            <a:r>
              <a:rPr lang="en-US" sz="2400" dirty="0" err="1" smtClean="0">
                <a:effectLst>
                  <a:outerShdw blurRad="38100" dist="38100" dir="2700000" algn="tl">
                    <a:srgbClr val="000000">
                      <a:alpha val="43137"/>
                    </a:srgbClr>
                  </a:outerShdw>
                </a:effectLst>
                <a:latin typeface="Calibri" pitchFamily="34" charset="0"/>
                <a:cs typeface="Calibri" pitchFamily="34" charset="0"/>
              </a:rPr>
              <a:t>bronhija</a:t>
            </a:r>
            <a:r>
              <a:rPr lang="sr-Latn-RS" sz="2400" dirty="0" smtClean="0">
                <a:effectLst>
                  <a:outerShdw blurRad="38100" dist="38100" dir="2700000" algn="tl">
                    <a:srgbClr val="000000">
                      <a:alpha val="43137"/>
                    </a:srgbClr>
                  </a:outerShdw>
                </a:effectLst>
                <a:latin typeface="Calibri" pitchFamily="34" charset="0"/>
                <a:cs typeface="Calibri" pitchFamily="34" charset="0"/>
              </a:rPr>
              <a:t>, </a:t>
            </a:r>
            <a:r>
              <a:rPr lang="en-US" sz="2400" dirty="0" err="1" smtClean="0">
                <a:effectLst>
                  <a:outerShdw blurRad="38100" dist="38100" dir="2700000" algn="tl">
                    <a:srgbClr val="000000">
                      <a:alpha val="43137"/>
                    </a:srgbClr>
                  </a:outerShdw>
                </a:effectLst>
                <a:latin typeface="Calibri" pitchFamily="34" charset="0"/>
                <a:cs typeface="Calibri" pitchFamily="34" charset="0"/>
              </a:rPr>
              <a:t>sadrži</a:t>
            </a:r>
            <a:r>
              <a:rPr lang="en-US" sz="2400" dirty="0" smtClean="0">
                <a:effectLst>
                  <a:outerShdw blurRad="38100" dist="38100" dir="2700000" algn="tl">
                    <a:srgbClr val="000000">
                      <a:alpha val="43137"/>
                    </a:srgbClr>
                  </a:outerShdw>
                </a:effectLst>
                <a:latin typeface="Calibri" pitchFamily="34" charset="0"/>
                <a:cs typeface="Calibri" pitchFamily="34" charset="0"/>
              </a:rPr>
              <a:t> </a:t>
            </a:r>
            <a:r>
              <a:rPr lang="en-US" sz="2400" dirty="0" err="1" smtClean="0">
                <a:effectLst>
                  <a:outerShdw blurRad="38100" dist="38100" dir="2700000" algn="tl">
                    <a:srgbClr val="000000">
                      <a:alpha val="43137"/>
                    </a:srgbClr>
                  </a:outerShdw>
                </a:effectLst>
                <a:latin typeface="Calibri" pitchFamily="34" charset="0"/>
                <a:cs typeface="Calibri" pitchFamily="34" charset="0"/>
              </a:rPr>
              <a:t>veliki</a:t>
            </a:r>
            <a:r>
              <a:rPr lang="en-US" sz="2400" dirty="0" smtClean="0">
                <a:effectLst>
                  <a:outerShdw blurRad="38100" dist="38100" dir="2700000" algn="tl">
                    <a:srgbClr val="000000">
                      <a:alpha val="43137"/>
                    </a:srgbClr>
                  </a:outerShdw>
                </a:effectLst>
                <a:latin typeface="Calibri" pitchFamily="34" charset="0"/>
                <a:cs typeface="Calibri" pitchFamily="34" charset="0"/>
              </a:rPr>
              <a:t> </a:t>
            </a:r>
            <a:r>
              <a:rPr lang="en-US" sz="2400" dirty="0" err="1" smtClean="0">
                <a:effectLst>
                  <a:outerShdw blurRad="38100" dist="38100" dir="2700000" algn="tl">
                    <a:srgbClr val="000000">
                      <a:alpha val="43137"/>
                    </a:srgbClr>
                  </a:outerShdw>
                </a:effectLst>
                <a:latin typeface="Calibri" pitchFamily="34" charset="0"/>
                <a:cs typeface="Calibri" pitchFamily="34" charset="0"/>
              </a:rPr>
              <a:t>broj</a:t>
            </a:r>
            <a:r>
              <a:rPr lang="en-US" sz="2400" dirty="0" smtClean="0">
                <a:effectLst>
                  <a:outerShdw blurRad="38100" dist="38100" dir="2700000" algn="tl">
                    <a:srgbClr val="000000">
                      <a:alpha val="43137"/>
                    </a:srgbClr>
                  </a:outerShdw>
                </a:effectLst>
                <a:latin typeface="Calibri" pitchFamily="34" charset="0"/>
                <a:cs typeface="Calibri" pitchFamily="34" charset="0"/>
              </a:rPr>
              <a:t> </a:t>
            </a:r>
            <a:r>
              <a:rPr lang="en-US" sz="2400" dirty="0" err="1" smtClean="0">
                <a:effectLst>
                  <a:outerShdw blurRad="38100" dist="38100" dir="2700000" algn="tl">
                    <a:srgbClr val="000000">
                      <a:alpha val="43137"/>
                    </a:srgbClr>
                  </a:outerShdw>
                </a:effectLst>
                <a:latin typeface="Calibri" pitchFamily="34" charset="0"/>
                <a:cs typeface="Calibri" pitchFamily="34" charset="0"/>
              </a:rPr>
              <a:t>neutrofila</a:t>
            </a:r>
            <a:r>
              <a:rPr lang="sr-Latn-RS" sz="2400" dirty="0" smtClean="0">
                <a:effectLst>
                  <a:outerShdw blurRad="38100" dist="38100" dir="2700000" algn="tl">
                    <a:srgbClr val="000000">
                      <a:alpha val="43137"/>
                    </a:srgbClr>
                  </a:outerShdw>
                </a:effectLst>
                <a:latin typeface="Calibri" pitchFamily="34" charset="0"/>
                <a:cs typeface="Calibri" pitchFamily="34" charset="0"/>
              </a:rPr>
              <a:t>, što r</a:t>
            </a:r>
            <a:r>
              <a:rPr lang="en-US" sz="2400" dirty="0" err="1" smtClean="0">
                <a:effectLst>
                  <a:outerShdw blurRad="38100" dist="38100" dir="2700000" algn="tl">
                    <a:srgbClr val="000000">
                      <a:alpha val="43137"/>
                    </a:srgbClr>
                  </a:outerShdw>
                </a:effectLst>
                <a:latin typeface="Calibri" pitchFamily="34" charset="0"/>
                <a:cs typeface="Calibri" pitchFamily="34" charset="0"/>
              </a:rPr>
              <a:t>ezultira</a:t>
            </a:r>
            <a:r>
              <a:rPr lang="en-US" sz="2400" dirty="0" smtClean="0">
                <a:effectLst>
                  <a:outerShdw blurRad="38100" dist="38100" dir="2700000" algn="tl">
                    <a:srgbClr val="000000">
                      <a:alpha val="43137"/>
                    </a:srgbClr>
                  </a:outerShdw>
                </a:effectLst>
                <a:latin typeface="Calibri" pitchFamily="34" charset="0"/>
                <a:cs typeface="Calibri" pitchFamily="34" charset="0"/>
              </a:rPr>
              <a:t> </a:t>
            </a:r>
            <a:r>
              <a:rPr lang="en-US" sz="2400" dirty="0" err="1" smtClean="0">
                <a:effectLst>
                  <a:outerShdw blurRad="38100" dist="38100" dir="2700000" algn="tl">
                    <a:srgbClr val="000000">
                      <a:alpha val="43137"/>
                    </a:srgbClr>
                  </a:outerShdw>
                </a:effectLst>
                <a:latin typeface="Calibri" pitchFamily="34" charset="0"/>
                <a:cs typeface="Calibri" pitchFamily="34" charset="0"/>
              </a:rPr>
              <a:t>velikim</a:t>
            </a:r>
            <a:r>
              <a:rPr lang="en-US" sz="2400" dirty="0" smtClean="0">
                <a:effectLst>
                  <a:outerShdw blurRad="38100" dist="38100" dir="2700000" algn="tl">
                    <a:srgbClr val="000000">
                      <a:alpha val="43137"/>
                    </a:srgbClr>
                  </a:outerShdw>
                </a:effectLst>
                <a:latin typeface="Calibri" pitchFamily="34" charset="0"/>
                <a:cs typeface="Calibri" pitchFamily="34" charset="0"/>
              </a:rPr>
              <a:t> </a:t>
            </a:r>
            <a:r>
              <a:rPr lang="en-US" sz="2400" dirty="0" err="1" smtClean="0">
                <a:effectLst>
                  <a:outerShdw blurRad="38100" dist="38100" dir="2700000" algn="tl">
                    <a:srgbClr val="000000">
                      <a:alpha val="43137"/>
                    </a:srgbClr>
                  </a:outerShdw>
                </a:effectLst>
                <a:latin typeface="Calibri" pitchFamily="34" charset="0"/>
                <a:cs typeface="Calibri" pitchFamily="34" charset="0"/>
              </a:rPr>
              <a:t>količinama</a:t>
            </a:r>
            <a:r>
              <a:rPr lang="en-US" sz="2400" dirty="0" smtClean="0">
                <a:effectLst>
                  <a:outerShdw blurRad="38100" dist="38100" dir="2700000" algn="tl">
                    <a:srgbClr val="000000">
                      <a:alpha val="43137"/>
                    </a:srgbClr>
                  </a:outerShdw>
                </a:effectLst>
                <a:latin typeface="Calibri" pitchFamily="34" charset="0"/>
                <a:cs typeface="Calibri" pitchFamily="34" charset="0"/>
              </a:rPr>
              <a:t> </a:t>
            </a:r>
            <a:r>
              <a:rPr lang="en-US" sz="2400" dirty="0" err="1" smtClean="0">
                <a:effectLst>
                  <a:outerShdw blurRad="38100" dist="38100" dir="2700000" algn="tl">
                    <a:srgbClr val="000000">
                      <a:alpha val="43137"/>
                    </a:srgbClr>
                  </a:outerShdw>
                </a:effectLst>
                <a:latin typeface="Calibri" pitchFamily="34" charset="0"/>
                <a:cs typeface="Calibri" pitchFamily="34" charset="0"/>
              </a:rPr>
              <a:t>ekstranuklearne</a:t>
            </a:r>
            <a:r>
              <a:rPr lang="en-US" sz="2400" dirty="0" smtClean="0">
                <a:effectLst>
                  <a:outerShdw blurRad="38100" dist="38100" dir="2700000" algn="tl">
                    <a:srgbClr val="000000">
                      <a:alpha val="43137"/>
                    </a:srgbClr>
                  </a:outerShdw>
                </a:effectLst>
                <a:latin typeface="Calibri" pitchFamily="34" charset="0"/>
                <a:cs typeface="Calibri" pitchFamily="34" charset="0"/>
              </a:rPr>
              <a:t> DNK </a:t>
            </a:r>
            <a:r>
              <a:rPr lang="en-US" sz="2400" dirty="0" err="1" smtClean="0">
                <a:effectLst>
                  <a:outerShdw blurRad="38100" dist="38100" dir="2700000" algn="tl">
                    <a:srgbClr val="000000">
                      <a:alpha val="43137"/>
                    </a:srgbClr>
                  </a:outerShdw>
                </a:effectLst>
                <a:latin typeface="Calibri" pitchFamily="34" charset="0"/>
                <a:cs typeface="Calibri" pitchFamily="34" charset="0"/>
              </a:rPr>
              <a:t>i</a:t>
            </a:r>
            <a:r>
              <a:rPr lang="en-US" sz="2400" dirty="0" smtClean="0">
                <a:effectLst>
                  <a:outerShdw blurRad="38100" dist="38100" dir="2700000" algn="tl">
                    <a:srgbClr val="000000">
                      <a:alpha val="43137"/>
                    </a:srgbClr>
                  </a:outerShdw>
                </a:effectLst>
                <a:latin typeface="Calibri" pitchFamily="34" charset="0"/>
                <a:cs typeface="Calibri" pitchFamily="34" charset="0"/>
              </a:rPr>
              <a:t> </a:t>
            </a:r>
            <a:r>
              <a:rPr lang="en-US" sz="2400" dirty="0" err="1" smtClean="0">
                <a:effectLst>
                  <a:outerShdw blurRad="38100" dist="38100" dir="2700000" algn="tl">
                    <a:srgbClr val="000000">
                      <a:alpha val="43137"/>
                    </a:srgbClr>
                  </a:outerShdw>
                </a:effectLst>
                <a:latin typeface="Calibri" pitchFamily="34" charset="0"/>
                <a:cs typeface="Calibri" pitchFamily="34" charset="0"/>
              </a:rPr>
              <a:t>žilavog</a:t>
            </a:r>
            <a:r>
              <a:rPr lang="en-US" sz="2400" dirty="0" smtClean="0">
                <a:effectLst>
                  <a:outerShdw blurRad="38100" dist="38100" dir="2700000" algn="tl">
                    <a:srgbClr val="000000">
                      <a:alpha val="43137"/>
                    </a:srgbClr>
                  </a:outerShdw>
                </a:effectLst>
                <a:latin typeface="Calibri" pitchFamily="34" charset="0"/>
                <a:cs typeface="Calibri" pitchFamily="34" charset="0"/>
              </a:rPr>
              <a:t> </a:t>
            </a:r>
            <a:r>
              <a:rPr lang="en-US" sz="2400" dirty="0" err="1" smtClean="0">
                <a:effectLst>
                  <a:outerShdw blurRad="38100" dist="38100" dir="2700000" algn="tl">
                    <a:srgbClr val="000000">
                      <a:alpha val="43137"/>
                    </a:srgbClr>
                  </a:outerShdw>
                </a:effectLst>
                <a:latin typeface="Calibri" pitchFamily="34" charset="0"/>
                <a:cs typeface="Calibri" pitchFamily="34" charset="0"/>
              </a:rPr>
              <a:t>sputuma</a:t>
            </a:r>
            <a:endParaRPr lang="sr-Latn-RS" sz="2400" dirty="0" smtClean="0">
              <a:effectLst>
                <a:outerShdw blurRad="38100" dist="38100" dir="2700000" algn="tl">
                  <a:srgbClr val="000000">
                    <a:alpha val="43137"/>
                  </a:srgbClr>
                </a:outerShdw>
              </a:effectLst>
              <a:latin typeface="Calibri" pitchFamily="34" charset="0"/>
              <a:cs typeface="Calibri" pitchFamily="34" charset="0"/>
            </a:endParaRPr>
          </a:p>
          <a:p>
            <a:pPr>
              <a:buClr>
                <a:srgbClr val="C00000"/>
              </a:buClr>
              <a:buFont typeface="Wingdings" pitchFamily="2" charset="2"/>
              <a:buChar char="§"/>
            </a:pP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95000"/>
            </a:schemeClr>
          </a:solidFill>
        </p:spPr>
        <p:style>
          <a:lnRef idx="3">
            <a:schemeClr val="lt1"/>
          </a:lnRef>
          <a:fillRef idx="1">
            <a:schemeClr val="accent1"/>
          </a:fillRef>
          <a:effectRef idx="1">
            <a:schemeClr val="accent1"/>
          </a:effectRef>
          <a:fontRef idx="minor">
            <a:schemeClr val="lt1"/>
          </a:fontRef>
        </p:style>
        <p:txBody>
          <a:bodyPr>
            <a:noAutofit/>
          </a:bodyPr>
          <a:lstStyle/>
          <a:p>
            <a:pPr algn="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r>
            <a:b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Lečenje</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simptoma</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kod</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pacijenata</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sa</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plućnim</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oboljenjima</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u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palijativnom</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zbrinjavanju</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r>
            <a:b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endParaRPr lang="en-US" sz="28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Autofit/>
          </a:bodyPr>
          <a:lstStyle/>
          <a:p>
            <a:pPr>
              <a:spcBef>
                <a:spcPts val="600"/>
              </a:spcBef>
            </a:pP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Dispneja</a:t>
            </a:r>
            <a:endPar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spcBef>
                <a:spcPts val="600"/>
              </a:spcBef>
            </a:pP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Kašalj</a:t>
            </a:r>
            <a:endPar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spcBef>
                <a:spcPts val="600"/>
              </a:spcBef>
            </a:pP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Hemoptiz</a:t>
            </a: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ije</a:t>
            </a:r>
          </a:p>
          <a:p>
            <a:pPr>
              <a:spcBef>
                <a:spcPts val="600"/>
              </a:spcBef>
            </a:pP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Stridor</a:t>
            </a:r>
          </a:p>
          <a:p>
            <a:pPr>
              <a:spcBef>
                <a:spcPts val="600"/>
              </a:spcBef>
            </a:pPr>
            <a:r>
              <a:rPr lang="en-US" sz="2800" dirty="0" err="1" smtClean="0">
                <a:latin typeface="Calibri" pitchFamily="34" charset="0"/>
                <a:cs typeface="Calibri" pitchFamily="34" charset="0"/>
              </a:rPr>
              <a:t>Kaheksija</a:t>
            </a:r>
            <a:endParaRPr lang="en-US" sz="2800" dirty="0" smtClean="0">
              <a:latin typeface="Calibri" pitchFamily="34" charset="0"/>
              <a:cs typeface="Calibri" pitchFamily="34" charset="0"/>
            </a:endParaRPr>
          </a:p>
          <a:p>
            <a:pPr>
              <a:spcBef>
                <a:spcPts val="600"/>
              </a:spcBef>
            </a:pPr>
            <a:r>
              <a:rPr lang="en-US" sz="2800" dirty="0" err="1" smtClean="0">
                <a:latin typeface="Calibri" pitchFamily="34" charset="0"/>
                <a:cs typeface="Calibri" pitchFamily="34" charset="0"/>
              </a:rPr>
              <a:t>Fizički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a:t>
            </a:r>
            <a:r>
              <a:rPr lang="en-US" sz="2800" dirty="0" smtClean="0">
                <a:latin typeface="Calibri" pitchFamily="34" charset="0"/>
                <a:cs typeface="Calibri" pitchFamily="34" charset="0"/>
              </a:rPr>
              <a:t> </a:t>
            </a:r>
          </a:p>
          <a:p>
            <a:pPr>
              <a:spcBef>
                <a:spcPts val="600"/>
              </a:spcBef>
            </a:pPr>
            <a:r>
              <a:rPr lang="sr-Latn-RS" sz="2800" dirty="0" smtClean="0">
                <a:latin typeface="Calibri" pitchFamily="34" charset="0"/>
                <a:cs typeface="Calibri" pitchFamily="34" charset="0"/>
              </a:rPr>
              <a:t>D</a:t>
            </a:r>
            <a:r>
              <a:rPr lang="en-US" sz="2800" dirty="0" err="1" smtClean="0">
                <a:latin typeface="Calibri" pitchFamily="34" charset="0"/>
                <a:cs typeface="Calibri" pitchFamily="34" charset="0"/>
              </a:rPr>
              <a:t>epresija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anksioznost</a:t>
            </a:r>
            <a:endParaRPr lang="en-US" sz="28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16738" name="Picture 2"/>
          <p:cNvPicPr>
            <a:picLocks noChangeAspect="1" noChangeArrowheads="1"/>
          </p:cNvPicPr>
          <p:nvPr/>
        </p:nvPicPr>
        <p:blipFill>
          <a:blip r:embed="rId2"/>
          <a:srcRect/>
          <a:stretch>
            <a:fillRect/>
          </a:stretch>
        </p:blipFill>
        <p:spPr bwMode="auto">
          <a:xfrm>
            <a:off x="723900" y="990600"/>
            <a:ext cx="7734300" cy="4916805"/>
          </a:xfrm>
          <a:prstGeom prst="rect">
            <a:avLst/>
          </a:prstGeom>
          <a:noFill/>
          <a:ln w="9525">
            <a:noFill/>
            <a:miter lim="800000"/>
            <a:headEnd/>
            <a:tailEnd/>
          </a:ln>
          <a:effectLst/>
        </p:spPr>
      </p:pic>
      <p:sp>
        <p:nvSpPr>
          <p:cNvPr id="6" name="Oval 5"/>
          <p:cNvSpPr/>
          <p:nvPr/>
        </p:nvSpPr>
        <p:spPr>
          <a:xfrm>
            <a:off x="1066800" y="2057400"/>
            <a:ext cx="6172200" cy="3810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295400" y="2362200"/>
            <a:ext cx="6172200" cy="381000"/>
          </a:xfrm>
          <a:prstGeom prst="ellipse">
            <a:avLst/>
          </a:prstGeom>
          <a:noFill/>
          <a:ln w="38100">
            <a:solidFill>
              <a:srgbClr val="0060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1219200" y="3048000"/>
            <a:ext cx="6172200" cy="381000"/>
          </a:xfrm>
          <a:prstGeom prst="ellipse">
            <a:avLst/>
          </a:prstGeom>
          <a:no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sz="4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a:t>
            </a:r>
            <a:r>
              <a:rPr lang="en-US" sz="4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zbrinjavanje</a:t>
            </a:r>
            <a:r>
              <a:rPr lang="en-US" sz="5400" dirty="0" smtClean="0"/>
              <a:t> </a:t>
            </a:r>
            <a:br>
              <a:rPr lang="en-US" sz="5400" dirty="0" smtClean="0"/>
            </a:br>
            <a:r>
              <a:rPr lang="en-US" sz="5400" dirty="0" smtClean="0"/>
              <a:t>         </a:t>
            </a:r>
            <a:r>
              <a:rPr lang="en-US" sz="4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DEFINICIJA</a:t>
            </a:r>
            <a:endParaRPr lang="en-US" sz="48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endParaRPr lang="en-US" sz="2800" dirty="0" smtClean="0">
              <a:latin typeface="Calibri" pitchFamily="34" charset="0"/>
              <a:cs typeface="Calibri" pitchFamily="34" charset="0"/>
            </a:endParaRPr>
          </a:p>
          <a:p>
            <a:pPr algn="just">
              <a:buClr>
                <a:srgbClr val="C00000"/>
              </a:buClr>
            </a:pPr>
            <a:r>
              <a:rPr lang="en-US" sz="2800" dirty="0" smtClean="0">
                <a:latin typeface="Calibri" pitchFamily="34" charset="0"/>
                <a:cs typeface="Calibri" pitchFamily="34" charset="0"/>
              </a:rPr>
              <a:t>„</a:t>
            </a:r>
            <a:r>
              <a:rPr lang="en-US" dirty="0" smtClean="0"/>
              <a:t> </a:t>
            </a:r>
            <a:r>
              <a:rPr lang="en-US" sz="2800" dirty="0" err="1" smtClean="0">
                <a:latin typeface="Calibri" pitchFamily="34" charset="0"/>
                <a:cs typeface="Calibri" pitchFamily="34" charset="0"/>
              </a:rPr>
              <a:t>pristup</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kojim</a:t>
            </a:r>
            <a:r>
              <a:rPr lang="en-US" sz="2800" dirty="0" smtClean="0">
                <a:latin typeface="Calibri" pitchFamily="34" charset="0"/>
                <a:cs typeface="Calibri" pitchFamily="34" charset="0"/>
              </a:rPr>
              <a:t> se </a:t>
            </a:r>
            <a:r>
              <a:rPr lang="en-US" sz="2800" dirty="0" err="1" smtClean="0">
                <a:latin typeface="Calibri" pitchFamily="34" charset="0"/>
                <a:cs typeface="Calibri" pitchFamily="34" charset="0"/>
              </a:rPr>
              <a:t>poboljšava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kvalitet</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života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pacijenata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suočenih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neizlečivom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bolešću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kao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njihovih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porodica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kroz</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prevenciju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olakšavanje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patnji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putem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ranog</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otkrivanja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temeljne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procene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lečenja</a:t>
            </a:r>
            <a:r>
              <a:rPr lang="en-US" sz="2800" dirty="0" smtClean="0">
                <a:latin typeface="Calibri" pitchFamily="34" charset="0"/>
                <a:cs typeface="Calibri" pitchFamily="34" charset="0"/>
              </a:rPr>
              <a:t> bola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drugih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problema</a:t>
            </a:r>
            <a:r>
              <a:rPr lang="en-US" sz="2800" dirty="0" smtClean="0">
                <a:latin typeface="Calibri" pitchFamily="34" charset="0"/>
                <a:cs typeface="Calibri" pitchFamily="34" charset="0"/>
              </a:rPr>
              <a:t> – </a:t>
            </a:r>
            <a:r>
              <a:rPr lang="en-US" sz="2800" dirty="0" err="1" smtClean="0">
                <a:latin typeface="Calibri" pitchFamily="34" charset="0"/>
                <a:cs typeface="Calibri" pitchFamily="34" charset="0"/>
              </a:rPr>
              <a:t>fizičkih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psihosocijalnih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duhovnih</a:t>
            </a:r>
            <a:r>
              <a:rPr lang="en-US" sz="2800" dirty="0" smtClean="0">
                <a:latin typeface="Calibri" pitchFamily="34" charset="0"/>
                <a:cs typeface="Calibri" pitchFamily="34" charset="0"/>
              </a:rPr>
              <a:t> (WHO, 2002)”</a:t>
            </a:r>
          </a:p>
          <a:p>
            <a:pPr algn="just"/>
            <a:endParaRPr lang="en-US" dirty="0"/>
          </a:p>
        </p:txBody>
      </p:sp>
      <p:pic>
        <p:nvPicPr>
          <p:cNvPr id="63490" name="Picture 2"/>
          <p:cNvPicPr>
            <a:picLocks noChangeAspect="1" noChangeArrowheads="1"/>
          </p:cNvPicPr>
          <p:nvPr/>
        </p:nvPicPr>
        <p:blipFill>
          <a:blip r:embed="rId3"/>
          <a:srcRect/>
          <a:stretch>
            <a:fillRect/>
          </a:stretch>
        </p:blipFill>
        <p:spPr bwMode="auto">
          <a:xfrm>
            <a:off x="704850" y="228600"/>
            <a:ext cx="1809750" cy="17621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lgn="ctr">
              <a:buNone/>
            </a:pPr>
            <a:endParaRPr lang="sr-Latn-RS" sz="44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lgn="ctr">
              <a:buNone/>
            </a:pPr>
            <a:r>
              <a:rPr lang="sr-Latn-RS" sz="44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DISPNEJA</a:t>
            </a:r>
            <a:endParaRPr lang="sr-Latn-RS" sz="4400" dirty="0" smtClean="0">
              <a:latin typeface="Calibri" pitchFamily="34" charset="0"/>
              <a:cs typeface="Calibri" pitchFamily="34" charset="0"/>
            </a:endParaRPr>
          </a:p>
          <a:p>
            <a:pPr algn="ctr">
              <a:buNone/>
            </a:pPr>
            <a:r>
              <a:rPr lang="sr-Latn-RS" dirty="0" smtClean="0"/>
              <a:t>    </a:t>
            </a:r>
            <a:r>
              <a:rPr lang="sr-Latn-RS" dirty="0" smtClean="0">
                <a:latin typeface="Calibri" pitchFamily="34" charset="0"/>
                <a:cs typeface="Calibri" pitchFamily="34" charset="0"/>
              </a:rPr>
              <a:t>Subjektivni osećaj nedostatka vazduha</a:t>
            </a:r>
          </a:p>
          <a:p>
            <a:pPr algn="ctr">
              <a:buNone/>
            </a:pPr>
            <a:r>
              <a:rPr lang="en-US" dirty="0" err="1" smtClean="0">
                <a:latin typeface="Calibri" pitchFamily="34" charset="0"/>
                <a:cs typeface="Calibri" pitchFamily="34" charset="0"/>
              </a:rPr>
              <a:t>Neprijatna</a:t>
            </a:r>
            <a:r>
              <a:rPr lang="en-US" dirty="0" smtClean="0">
                <a:latin typeface="Calibri" pitchFamily="34" charset="0"/>
                <a:cs typeface="Calibri" pitchFamily="34" charset="0"/>
              </a:rPr>
              <a:t> </a:t>
            </a:r>
            <a:r>
              <a:rPr lang="en-US" dirty="0" err="1" smtClean="0">
                <a:latin typeface="Calibri" pitchFamily="34" charset="0"/>
                <a:cs typeface="Calibri" pitchFamily="34" charset="0"/>
              </a:rPr>
              <a:t>svest</a:t>
            </a:r>
            <a:r>
              <a:rPr lang="en-US" dirty="0" smtClean="0">
                <a:latin typeface="Calibri" pitchFamily="34" charset="0"/>
                <a:cs typeface="Calibri" pitchFamily="34" charset="0"/>
              </a:rPr>
              <a:t> o </a:t>
            </a:r>
            <a:r>
              <a:rPr lang="en-US" dirty="0" err="1" smtClean="0">
                <a:latin typeface="Calibri" pitchFamily="34" charset="0"/>
                <a:cs typeface="Calibri" pitchFamily="34" charset="0"/>
              </a:rPr>
              <a:t>disanju</a:t>
            </a:r>
            <a:endParaRPr lang="sr-Latn-RS" dirty="0" smtClean="0">
              <a:latin typeface="Calibri" pitchFamily="34" charset="0"/>
              <a:cs typeface="Calibri" pitchFamily="34" charset="0"/>
            </a:endParaRPr>
          </a:p>
          <a:p>
            <a:pPr>
              <a:buNone/>
            </a:pPr>
            <a:endParaRPr lang="sr-Latn-R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endParaRPr lang="sr-Latn-RS" dirty="0" smtClean="0"/>
          </a:p>
          <a:p>
            <a:pPr algn="ctr">
              <a:buNone/>
            </a:pPr>
            <a:r>
              <a:rPr lang="sr-Latn-RS" sz="44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DISPNEJA</a:t>
            </a:r>
            <a:endParaRPr lang="sr-Latn-RS" sz="4400" dirty="0" smtClean="0">
              <a:latin typeface="Calibri" pitchFamily="34" charset="0"/>
              <a:cs typeface="Calibri" pitchFamily="34" charset="0"/>
            </a:endParaRPr>
          </a:p>
          <a:p>
            <a:pPr algn="ctr">
              <a:buNone/>
            </a:pPr>
            <a:r>
              <a:rPr lang="sr-Latn-RS" sz="2800" dirty="0" smtClean="0">
                <a:latin typeface="Calibri" pitchFamily="34" charset="0"/>
                <a:cs typeface="Calibri" pitchFamily="34" charset="0"/>
              </a:rPr>
              <a:t>   </a:t>
            </a:r>
            <a:r>
              <a:rPr lang="sr-Latn-RS" dirty="0" smtClean="0">
                <a:latin typeface="Calibri" pitchFamily="34" charset="0"/>
                <a:cs typeface="Calibri" pitchFamily="34" charset="0"/>
              </a:rPr>
              <a:t>„...</a:t>
            </a:r>
            <a:r>
              <a:rPr lang="en-US" dirty="0" err="1" smtClean="0">
                <a:latin typeface="Calibri" pitchFamily="34" charset="0"/>
                <a:cs typeface="Calibri" pitchFamily="34" charset="0"/>
              </a:rPr>
              <a:t>najčešći</a:t>
            </a:r>
            <a:r>
              <a:rPr lang="en-US" dirty="0" smtClean="0">
                <a:latin typeface="Calibri" pitchFamily="34" charset="0"/>
                <a:cs typeface="Calibri" pitchFamily="34" charset="0"/>
              </a:rPr>
              <a:t> </a:t>
            </a:r>
            <a:r>
              <a:rPr lang="en-US" dirty="0" err="1" smtClean="0">
                <a:latin typeface="Calibri" pitchFamily="34" charset="0"/>
                <a:cs typeface="Calibri" pitchFamily="34" charset="0"/>
              </a:rPr>
              <a:t>teški</a:t>
            </a:r>
            <a:r>
              <a:rPr lang="en-US" dirty="0" smtClean="0">
                <a:latin typeface="Calibri" pitchFamily="34" charset="0"/>
                <a:cs typeface="Calibri" pitchFamily="34" charset="0"/>
              </a:rPr>
              <a:t> </a:t>
            </a:r>
            <a:r>
              <a:rPr lang="en-US" dirty="0" err="1" smtClean="0">
                <a:latin typeface="Calibri" pitchFamily="34" charset="0"/>
                <a:cs typeface="Calibri" pitchFamily="34" charset="0"/>
              </a:rPr>
              <a:t>simptom</a:t>
            </a:r>
            <a:r>
              <a:rPr lang="en-US" dirty="0" smtClean="0">
                <a:latin typeface="Calibri" pitchFamily="34" charset="0"/>
                <a:cs typeface="Calibri" pitchFamily="34" charset="0"/>
              </a:rPr>
              <a:t> </a:t>
            </a:r>
            <a:endParaRPr lang="sr-Latn-RS" dirty="0" smtClean="0">
              <a:latin typeface="Calibri" pitchFamily="34" charset="0"/>
              <a:cs typeface="Calibri" pitchFamily="34" charset="0"/>
            </a:endParaRPr>
          </a:p>
          <a:p>
            <a:pPr algn="ctr">
              <a:buNone/>
            </a:pPr>
            <a:r>
              <a:rPr lang="en-US" dirty="0" smtClean="0">
                <a:latin typeface="Calibri" pitchFamily="34" charset="0"/>
                <a:cs typeface="Calibri" pitchFamily="34" charset="0"/>
              </a:rPr>
              <a:t>u </a:t>
            </a:r>
            <a:r>
              <a:rPr lang="en-US" dirty="0" err="1" smtClean="0">
                <a:latin typeface="Calibri" pitchFamily="34" charset="0"/>
                <a:cs typeface="Calibri" pitchFamily="34" charset="0"/>
              </a:rPr>
              <a:t>poslednjim</a:t>
            </a:r>
            <a:r>
              <a:rPr lang="en-US" dirty="0" smtClean="0">
                <a:latin typeface="Calibri" pitchFamily="34" charset="0"/>
                <a:cs typeface="Calibri" pitchFamily="34" charset="0"/>
              </a:rPr>
              <a:t> </a:t>
            </a:r>
            <a:r>
              <a:rPr lang="en-US" dirty="0" err="1" smtClean="0">
                <a:latin typeface="Calibri" pitchFamily="34" charset="0"/>
                <a:cs typeface="Calibri" pitchFamily="34" charset="0"/>
              </a:rPr>
              <a:t>danima</a:t>
            </a:r>
            <a:r>
              <a:rPr lang="en-US" dirty="0" smtClean="0">
                <a:latin typeface="Calibri" pitchFamily="34" charset="0"/>
                <a:cs typeface="Calibri" pitchFamily="34" charset="0"/>
              </a:rPr>
              <a:t> </a:t>
            </a:r>
            <a:r>
              <a:rPr lang="en-US" dirty="0" err="1" smtClean="0">
                <a:latin typeface="Calibri" pitchFamily="34" charset="0"/>
                <a:cs typeface="Calibri" pitchFamily="34" charset="0"/>
              </a:rPr>
              <a:t>životaˮ</a:t>
            </a:r>
            <a:endParaRPr lang="sr-Latn-RS" dirty="0" smtClean="0">
              <a:latin typeface="Calibri" pitchFamily="34" charset="0"/>
              <a:cs typeface="Calibri" pitchFamily="34" charset="0"/>
            </a:endParaRPr>
          </a:p>
          <a:p>
            <a:endParaRPr lang="sr-Latn-RS" dirty="0" smtClean="0"/>
          </a:p>
          <a:p>
            <a:endParaRPr lang="sr-Latn-RS" dirty="0" smtClean="0"/>
          </a:p>
          <a:p>
            <a:pPr algn="r">
              <a:spcBef>
                <a:spcPts val="0"/>
              </a:spcBef>
              <a:buNone/>
            </a:pPr>
            <a:r>
              <a:rPr lang="en-US" sz="1400" dirty="0" smtClean="0">
                <a:latin typeface="Calibri" pitchFamily="34" charset="0"/>
                <a:cs typeface="Calibri" pitchFamily="34" charset="0"/>
              </a:rPr>
              <a:t>Davis C.L. The therapeutics of </a:t>
            </a:r>
            <a:r>
              <a:rPr lang="en-US" sz="1400" dirty="0" err="1" smtClean="0">
                <a:latin typeface="Calibri" pitchFamily="34" charset="0"/>
                <a:cs typeface="Calibri" pitchFamily="34" charset="0"/>
              </a:rPr>
              <a:t>dyspnoea</a:t>
            </a:r>
            <a:r>
              <a:rPr lang="en-US" sz="1400" dirty="0" smtClean="0">
                <a:latin typeface="Calibri" pitchFamily="34" charset="0"/>
                <a:cs typeface="Calibri" pitchFamily="34" charset="0"/>
              </a:rPr>
              <a:t> </a:t>
            </a:r>
            <a:endParaRPr lang="sr-Latn-RS" sz="1400" dirty="0" smtClean="0">
              <a:latin typeface="Calibri" pitchFamily="34" charset="0"/>
              <a:cs typeface="Calibri" pitchFamily="34" charset="0"/>
            </a:endParaRPr>
          </a:p>
          <a:p>
            <a:pPr algn="r">
              <a:spcBef>
                <a:spcPts val="0"/>
              </a:spcBef>
              <a:buNone/>
            </a:pPr>
            <a:r>
              <a:rPr lang="en-US" sz="1400" dirty="0" smtClean="0">
                <a:latin typeface="Calibri" pitchFamily="34" charset="0"/>
                <a:cs typeface="Calibri" pitchFamily="34" charset="0"/>
              </a:rPr>
              <a:t>Cancer Surveys 1994 Vol.21 p</a:t>
            </a:r>
            <a:r>
              <a:rPr lang="sr-Latn-RS" sz="1400" dirty="0" smtClean="0">
                <a:latin typeface="Calibri" pitchFamily="34" charset="0"/>
                <a:cs typeface="Calibri" pitchFamily="34" charset="0"/>
              </a:rPr>
              <a:t> 85 - 98</a:t>
            </a:r>
            <a:endParaRPr lang="en-US" sz="1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spcBef>
                <a:spcPts val="0"/>
              </a:spcBef>
            </a:pPr>
            <a:endParaRPr lang="sr-Latn-RS" sz="2800" dirty="0" smtClean="0">
              <a:latin typeface="Calibri" pitchFamily="34" charset="0"/>
              <a:cs typeface="Calibri" pitchFamily="34" charset="0"/>
            </a:endParaRPr>
          </a:p>
          <a:p>
            <a:pPr>
              <a:spcBef>
                <a:spcPts val="0"/>
              </a:spcBef>
            </a:pPr>
            <a:endParaRPr lang="sr-Latn-RS" sz="2800" dirty="0" smtClean="0"/>
          </a:p>
          <a:p>
            <a:pPr>
              <a:spcBef>
                <a:spcPts val="0"/>
              </a:spcBef>
              <a:buClr>
                <a:srgbClr val="C00000"/>
              </a:buClr>
            </a:pPr>
            <a:r>
              <a:rPr lang="sr-Latn-RS" u="sng" dirty="0" err="1" smtClean="0">
                <a:latin typeface="Calibri" pitchFamily="34" charset="0"/>
                <a:cs typeface="Calibri" pitchFamily="34" charset="0"/>
              </a:rPr>
              <a:t>N</a:t>
            </a:r>
            <a:r>
              <a:rPr lang="en-US" u="sng" dirty="0" err="1" smtClean="0">
                <a:latin typeface="Calibri" pitchFamily="34" charset="0"/>
                <a:cs typeface="Calibri" pitchFamily="34" charset="0"/>
              </a:rPr>
              <a:t>ajčešći</a:t>
            </a:r>
            <a:r>
              <a:rPr lang="en-US" dirty="0" smtClean="0">
                <a:latin typeface="Calibri" pitchFamily="34" charset="0"/>
                <a:cs typeface="Calibri" pitchFamily="34" charset="0"/>
              </a:rPr>
              <a:t> </a:t>
            </a:r>
            <a:r>
              <a:rPr lang="en-US" dirty="0" err="1" smtClean="0">
                <a:latin typeface="Calibri" pitchFamily="34" charset="0"/>
                <a:cs typeface="Calibri" pitchFamily="34" charset="0"/>
              </a:rPr>
              <a:t>i</a:t>
            </a:r>
            <a:r>
              <a:rPr lang="en-US" dirty="0" smtClean="0">
                <a:latin typeface="Calibri" pitchFamily="34" charset="0"/>
                <a:cs typeface="Calibri" pitchFamily="34" charset="0"/>
              </a:rPr>
              <a:t> </a:t>
            </a:r>
            <a:r>
              <a:rPr lang="en-US" i="1" u="sng"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najvažniji</a:t>
            </a:r>
            <a:r>
              <a:rPr lang="en-US" dirty="0" smtClean="0">
                <a:latin typeface="Calibri" pitchFamily="34" charset="0"/>
                <a:cs typeface="Calibri" pitchFamily="34" charset="0"/>
              </a:rPr>
              <a:t> </a:t>
            </a:r>
            <a:r>
              <a:rPr lang="en-US" dirty="0" err="1" smtClean="0">
                <a:latin typeface="Calibri" pitchFamily="34" charset="0"/>
                <a:cs typeface="Calibri" pitchFamily="34" charset="0"/>
              </a:rPr>
              <a:t>simptom</a:t>
            </a:r>
            <a:endParaRPr lang="sr-Latn-RS" dirty="0" smtClean="0">
              <a:latin typeface="Calibri" pitchFamily="34" charset="0"/>
              <a:cs typeface="Calibri" pitchFamily="34" charset="0"/>
            </a:endParaRPr>
          </a:p>
          <a:p>
            <a:pPr>
              <a:spcBef>
                <a:spcPts val="0"/>
              </a:spcBef>
              <a:buClr>
                <a:srgbClr val="C00000"/>
              </a:buClr>
            </a:pPr>
            <a:r>
              <a:rPr lang="en-US" dirty="0" err="1" smtClean="0">
                <a:latin typeface="Calibri" pitchFamily="34" charset="0"/>
                <a:cs typeface="Calibri" pitchFamily="34" charset="0"/>
              </a:rPr>
              <a:t>Povez</a:t>
            </a:r>
            <a:r>
              <a:rPr lang="sr-Latn-RS" dirty="0" smtClean="0">
                <a:latin typeface="Calibri" pitchFamily="34" charset="0"/>
                <a:cs typeface="Calibri" pitchFamily="34" charset="0"/>
              </a:rPr>
              <a:t>an </a:t>
            </a:r>
            <a:r>
              <a:rPr lang="en-US" dirty="0" smtClean="0">
                <a:latin typeface="Calibri" pitchFamily="34" charset="0"/>
                <a:cs typeface="Calibri" pitchFamily="34" charset="0"/>
              </a:rPr>
              <a:t> </a:t>
            </a:r>
            <a:r>
              <a:rPr lang="en-US" dirty="0" err="1" smtClean="0">
                <a:latin typeface="Calibri" pitchFamily="34" charset="0"/>
                <a:cs typeface="Calibri" pitchFamily="34" charset="0"/>
              </a:rPr>
              <a:t>sa</a:t>
            </a:r>
            <a:r>
              <a:rPr lang="en-US" dirty="0" smtClean="0">
                <a:latin typeface="Calibri" pitchFamily="34" charset="0"/>
                <a:cs typeface="Calibri" pitchFamily="34" charset="0"/>
              </a:rPr>
              <a:t> </a:t>
            </a:r>
            <a:r>
              <a:rPr lang="en-US" dirty="0" err="1" smtClean="0">
                <a:latin typeface="Calibri" pitchFamily="34" charset="0"/>
                <a:cs typeface="Calibri" pitchFamily="34" charset="0"/>
              </a:rPr>
              <a:t>oboljenjima</a:t>
            </a:r>
            <a:r>
              <a:rPr lang="en-US" dirty="0" smtClean="0">
                <a:latin typeface="Calibri" pitchFamily="34" charset="0"/>
                <a:cs typeface="Calibri" pitchFamily="34" charset="0"/>
              </a:rPr>
              <a:t> </a:t>
            </a:r>
            <a:r>
              <a:rPr lang="en-US" dirty="0" err="1" smtClean="0">
                <a:latin typeface="Calibri" pitchFamily="34" charset="0"/>
                <a:cs typeface="Calibri" pitchFamily="34" charset="0"/>
              </a:rPr>
              <a:t>gotovo</a:t>
            </a:r>
            <a:r>
              <a:rPr lang="en-US" dirty="0" smtClean="0">
                <a:latin typeface="Calibri" pitchFamily="34" charset="0"/>
                <a:cs typeface="Calibri" pitchFamily="34" charset="0"/>
              </a:rPr>
              <a:t> </a:t>
            </a:r>
            <a:r>
              <a:rPr lang="en-US" dirty="0" err="1" smtClean="0">
                <a:latin typeface="Calibri" pitchFamily="34" charset="0"/>
                <a:cs typeface="Calibri" pitchFamily="34" charset="0"/>
              </a:rPr>
              <a:t>svih</a:t>
            </a:r>
            <a:r>
              <a:rPr lang="en-US" dirty="0" smtClean="0">
                <a:latin typeface="Calibri" pitchFamily="34" charset="0"/>
                <a:cs typeface="Calibri" pitchFamily="34" charset="0"/>
              </a:rPr>
              <a:t> </a:t>
            </a:r>
            <a:r>
              <a:rPr lang="en-US" dirty="0" err="1" smtClean="0">
                <a:latin typeface="Calibri" pitchFamily="34" charset="0"/>
                <a:cs typeface="Calibri" pitchFamily="34" charset="0"/>
              </a:rPr>
              <a:t>organa</a:t>
            </a:r>
            <a:r>
              <a:rPr lang="sr-Latn-RS" dirty="0" smtClean="0">
                <a:latin typeface="Calibri" pitchFamily="34" charset="0"/>
                <a:cs typeface="Calibri" pitchFamily="34" charset="0"/>
              </a:rPr>
              <a:t> - </a:t>
            </a:r>
            <a:r>
              <a:rPr lang="en-US" dirty="0" smtClean="0">
                <a:latin typeface="Calibri" pitchFamily="34" charset="0"/>
                <a:cs typeface="Calibri" pitchFamily="34" charset="0"/>
              </a:rPr>
              <a:t>pre </a:t>
            </a:r>
            <a:r>
              <a:rPr lang="en-US" dirty="0" err="1" smtClean="0">
                <a:latin typeface="Calibri" pitchFamily="34" charset="0"/>
                <a:cs typeface="Calibri" pitchFamily="34" charset="0"/>
              </a:rPr>
              <a:t>svega</a:t>
            </a:r>
            <a:r>
              <a:rPr lang="en-US" dirty="0" smtClean="0">
                <a:latin typeface="Calibri" pitchFamily="34" charset="0"/>
                <a:cs typeface="Calibri" pitchFamily="34" charset="0"/>
              </a:rPr>
              <a:t> </a:t>
            </a:r>
            <a:r>
              <a:rPr lang="en-US" i="1" u="sng"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respiratorn</a:t>
            </a:r>
            <a:r>
              <a:rPr lang="sr-Latn-RS"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og</a:t>
            </a:r>
            <a:r>
              <a:rPr lang="en-US"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i</a:t>
            </a:r>
            <a:r>
              <a:rPr lang="en-US"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KVS sistema</a:t>
            </a:r>
            <a:r>
              <a:rPr lang="en-US"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endParaRPr lang="sr-Latn-RS"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spcBef>
                <a:spcPts val="0"/>
              </a:spcBef>
            </a:pPr>
            <a:endParaRPr lang="sr-Latn-RS" sz="2800" dirty="0" smtClean="0">
              <a:latin typeface="Calibri" pitchFamily="34" charset="0"/>
              <a:cs typeface="Calibri" pitchFamily="34" charset="0"/>
            </a:endParaRPr>
          </a:p>
          <a:p>
            <a:endParaRPr lang="en-US" dirty="0"/>
          </a:p>
        </p:txBody>
      </p:sp>
      <p:sp>
        <p:nvSpPr>
          <p:cNvPr id="4" name="Title 1"/>
          <p:cNvSpPr txBox="1">
            <a:spLocks/>
          </p:cNvSpPr>
          <p:nvPr/>
        </p:nvSpPr>
        <p:spPr>
          <a:xfrm>
            <a:off x="457200" y="304800"/>
            <a:ext cx="8229600" cy="1143000"/>
          </a:xfrm>
          <a:prstGeom prst="rect">
            <a:avLst/>
          </a:prstGeom>
          <a:solidFill>
            <a:schemeClr val="bg1">
              <a:lumMod val="95000"/>
            </a:schemeClr>
          </a:solidFill>
        </p:spPr>
        <p:style>
          <a:lnRef idx="3">
            <a:schemeClr val="lt1"/>
          </a:lnRef>
          <a:fillRef idx="1">
            <a:schemeClr val="accent1"/>
          </a:fillRef>
          <a:effectRef idx="1">
            <a:schemeClr val="accent1"/>
          </a:effectRef>
          <a:fontRef idx="minor">
            <a:schemeClr val="lt1"/>
          </a:fontRef>
        </p:style>
        <p:txBody>
          <a:bodyPr vert="horz" lIns="91440" tIns="45720" rIns="91440" bIns="45720" rtlCol="0" anchor="ctr">
            <a:noAutofit/>
          </a:bodyPr>
          <a:lstStyle/>
          <a:p>
            <a:pPr lvl="0" algn="ctr">
              <a:spcBef>
                <a:spcPct val="0"/>
              </a:spcBef>
            </a:pPr>
            <a:r>
              <a:rPr lang="en-US" sz="44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DISPNEJA</a:t>
            </a:r>
            <a:endParaRPr kumimoji="0" lang="en-US" sz="44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DISPNEJA</a:t>
            </a:r>
            <a:endParaRPr lang="en-US"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spcBef>
                <a:spcPts val="0"/>
              </a:spcBef>
            </a:pPr>
            <a:endParaRPr lang="sr-Latn-RS" sz="2800" dirty="0" smtClean="0">
              <a:latin typeface="Calibri" pitchFamily="34" charset="0"/>
              <a:cs typeface="Calibri" pitchFamily="34" charset="0"/>
            </a:endParaRPr>
          </a:p>
          <a:p>
            <a:pPr>
              <a:spcBef>
                <a:spcPts val="0"/>
              </a:spcBef>
            </a:pP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D</a:t>
            </a:r>
            <a:r>
              <a:rPr lang="vi-VN"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irektn</a:t>
            </a:r>
            <a:r>
              <a:rPr lang="en-U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a:t>
            </a:r>
            <a:r>
              <a:rPr lang="vi-VN"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korelacij</a:t>
            </a:r>
            <a:r>
              <a:rPr lang="en-U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a:t>
            </a:r>
            <a:r>
              <a:rPr lang="vi-VN"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sa napredovanjem respiratorne insuficijencije</a:t>
            </a:r>
            <a:endPar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spcBef>
                <a:spcPts val="0"/>
              </a:spcBef>
            </a:pPr>
            <a:endParaRPr lang="sr-Latn-RS" sz="2800" dirty="0" smtClean="0">
              <a:latin typeface="Calibri" pitchFamily="34" charset="0"/>
              <a:cs typeface="Calibri" pitchFamily="34" charset="0"/>
            </a:endParaRPr>
          </a:p>
          <a:p>
            <a:pPr>
              <a:spcBef>
                <a:spcPts val="0"/>
              </a:spcBef>
            </a:pPr>
            <a:r>
              <a:rPr lang="en-US" sz="2800" dirty="0" smtClean="0">
                <a:latin typeface="Calibri" pitchFamily="34" charset="0"/>
                <a:cs typeface="Calibri" pitchFamily="34" charset="0"/>
              </a:rPr>
              <a:t>Re</a:t>
            </a:r>
            <a:r>
              <a:rPr lang="sr-Latn-RS" sz="2800" dirty="0" smtClean="0">
                <a:latin typeface="Calibri" pitchFamily="34" charset="0"/>
                <a:cs typeface="Calibri" pitchFamily="34" charset="0"/>
              </a:rPr>
              <a:t>zultat </a:t>
            </a:r>
            <a:r>
              <a:rPr lang="vi-VN" sz="2800" dirty="0" smtClean="0">
                <a:latin typeface="Calibri" pitchFamily="34" charset="0"/>
                <a:cs typeface="Calibri" pitchFamily="34" charset="0"/>
              </a:rPr>
              <a:t>interakcije drugih faktora </a:t>
            </a:r>
            <a:r>
              <a:rPr lang="sr-Latn-RS" sz="2800" dirty="0" smtClean="0">
                <a:latin typeface="Calibri" pitchFamily="34" charset="0"/>
                <a:cs typeface="Calibri" pitchFamily="34" charset="0"/>
              </a:rPr>
              <a:t>:</a:t>
            </a:r>
          </a:p>
          <a:p>
            <a:pPr>
              <a:spcBef>
                <a:spcPts val="0"/>
              </a:spcBef>
              <a:buNone/>
            </a:pPr>
            <a:r>
              <a:rPr lang="sr-Latn-RS" sz="2800" dirty="0" smtClean="0">
                <a:latin typeface="Calibri" pitchFamily="34" charset="0"/>
                <a:cs typeface="Calibri" pitchFamily="34" charset="0"/>
              </a:rPr>
              <a:t>     - </a:t>
            </a:r>
            <a:r>
              <a:rPr lang="vi-VN" sz="2800" i="1" dirty="0" smtClean="0">
                <a:solidFill>
                  <a:srgbClr val="1A3D68"/>
                </a:solidFill>
                <a:effectLst>
                  <a:outerShdw blurRad="38100" dist="38100" dir="2700000" algn="tl">
                    <a:srgbClr val="000000">
                      <a:alpha val="43137"/>
                    </a:srgbClr>
                  </a:outerShdw>
                </a:effectLst>
                <a:latin typeface="Calibri" pitchFamily="34" charset="0"/>
                <a:cs typeface="Calibri" pitchFamily="34" charset="0"/>
              </a:rPr>
              <a:t>fizičkih</a:t>
            </a:r>
            <a:r>
              <a:rPr lang="vi-VN" sz="2800" dirty="0" smtClean="0">
                <a:solidFill>
                  <a:srgbClr val="0070C0"/>
                </a:solidFill>
                <a:latin typeface="Calibri" pitchFamily="34" charset="0"/>
                <a:cs typeface="Calibri" pitchFamily="34" charset="0"/>
              </a:rPr>
              <a:t> </a:t>
            </a:r>
            <a:r>
              <a:rPr lang="vi-VN" sz="2800" dirty="0" smtClean="0">
                <a:latin typeface="Calibri" pitchFamily="34" charset="0"/>
                <a:cs typeface="Calibri" pitchFamily="34" charset="0"/>
              </a:rPr>
              <a:t>(kaheksija i astenija)</a:t>
            </a:r>
            <a:endParaRPr lang="sr-Latn-RS" sz="2800" dirty="0" smtClean="0">
              <a:latin typeface="Calibri" pitchFamily="34" charset="0"/>
              <a:cs typeface="Calibri" pitchFamily="34" charset="0"/>
            </a:endParaRPr>
          </a:p>
          <a:p>
            <a:pPr>
              <a:spcBef>
                <a:spcPts val="0"/>
              </a:spcBef>
              <a:buNone/>
            </a:pPr>
            <a:r>
              <a:rPr lang="sr-Latn-RS" sz="2800" dirty="0" smtClean="0">
                <a:latin typeface="Calibri" pitchFamily="34" charset="0"/>
                <a:cs typeface="Calibri" pitchFamily="34" charset="0"/>
              </a:rPr>
              <a:t>     - </a:t>
            </a:r>
            <a:r>
              <a:rPr lang="vi-VN" sz="2800" i="1" dirty="0" smtClean="0">
                <a:solidFill>
                  <a:srgbClr val="1A3D68"/>
                </a:solidFill>
                <a:effectLst>
                  <a:outerShdw blurRad="38100" dist="38100" dir="2700000" algn="tl">
                    <a:srgbClr val="000000">
                      <a:alpha val="43137"/>
                    </a:srgbClr>
                  </a:outerShdw>
                </a:effectLst>
                <a:latin typeface="Calibri" pitchFamily="34" charset="0"/>
                <a:cs typeface="Calibri" pitchFamily="34" charset="0"/>
              </a:rPr>
              <a:t>psih</a:t>
            </a:r>
            <a:r>
              <a:rPr lang="sr-Latn-RS" sz="2800" i="1" dirty="0" smtClean="0">
                <a:solidFill>
                  <a:srgbClr val="1A3D68"/>
                </a:solidFill>
                <a:effectLst>
                  <a:outerShdw blurRad="38100" dist="38100" dir="2700000" algn="tl">
                    <a:srgbClr val="000000">
                      <a:alpha val="43137"/>
                    </a:srgbClr>
                  </a:outerShdw>
                </a:effectLst>
                <a:latin typeface="Calibri" pitchFamily="34" charset="0"/>
                <a:cs typeface="Calibri" pitchFamily="34" charset="0"/>
              </a:rPr>
              <a:t>oloških</a:t>
            </a:r>
            <a:r>
              <a:rPr lang="vi-VN" sz="2800" dirty="0" smtClean="0">
                <a:solidFill>
                  <a:srgbClr val="1A3D68"/>
                </a:solidFill>
                <a:latin typeface="Calibri" pitchFamily="34" charset="0"/>
                <a:cs typeface="Calibri" pitchFamily="34" charset="0"/>
              </a:rPr>
              <a:t> </a:t>
            </a:r>
            <a:r>
              <a:rPr lang="vi-VN" sz="2800" dirty="0" smtClean="0">
                <a:latin typeface="Calibri" pitchFamily="34" charset="0"/>
                <a:cs typeface="Calibri" pitchFamily="34" charset="0"/>
              </a:rPr>
              <a:t>faktora (anksioznost i depresija)</a:t>
            </a:r>
            <a:endParaRPr lang="sr-Latn-RS" sz="2800" dirty="0" smtClean="0">
              <a:latin typeface="Calibri" pitchFamily="34" charset="0"/>
              <a:cs typeface="Calibri" pitchFamily="34" charset="0"/>
            </a:endParaRPr>
          </a:p>
          <a:p>
            <a:pPr>
              <a:spcBef>
                <a:spcPts val="0"/>
              </a:spcBef>
              <a:buNone/>
            </a:pPr>
            <a:r>
              <a:rPr lang="sr-Latn-RS" sz="2800" dirty="0" smtClean="0">
                <a:latin typeface="Calibri" pitchFamily="34" charset="0"/>
                <a:cs typeface="Calibri" pitchFamily="34" charset="0"/>
              </a:rPr>
              <a:t>     - </a:t>
            </a:r>
            <a:r>
              <a:rPr lang="vi-VN" sz="2800" i="1" dirty="0" smtClean="0">
                <a:solidFill>
                  <a:srgbClr val="1A3D68"/>
                </a:solidFill>
                <a:effectLst>
                  <a:outerShdw blurRad="38100" dist="38100" dir="2700000" algn="tl">
                    <a:srgbClr val="000000">
                      <a:alpha val="43137"/>
                    </a:srgbClr>
                  </a:outerShdw>
                </a:effectLst>
                <a:latin typeface="Calibri" pitchFamily="34" charset="0"/>
                <a:cs typeface="Calibri" pitchFamily="34" charset="0"/>
              </a:rPr>
              <a:t>društvenih</a:t>
            </a:r>
            <a:r>
              <a:rPr lang="vi-VN" sz="2800" dirty="0" smtClean="0">
                <a:latin typeface="Calibri" pitchFamily="34" charset="0"/>
                <a:cs typeface="Calibri" pitchFamily="34" charset="0"/>
              </a:rPr>
              <a:t> faktora i </a:t>
            </a:r>
            <a:endParaRPr lang="sr-Latn-RS" sz="2800" dirty="0" smtClean="0">
              <a:latin typeface="Calibri" pitchFamily="34" charset="0"/>
              <a:cs typeface="Calibri" pitchFamily="34" charset="0"/>
            </a:endParaRPr>
          </a:p>
          <a:p>
            <a:pPr>
              <a:spcBef>
                <a:spcPts val="0"/>
              </a:spcBef>
              <a:buNone/>
            </a:pPr>
            <a:r>
              <a:rPr lang="sr-Latn-RS" sz="2800" dirty="0" smtClean="0">
                <a:latin typeface="Calibri" pitchFamily="34" charset="0"/>
                <a:cs typeface="Calibri" pitchFamily="34" charset="0"/>
              </a:rPr>
              <a:t>     - </a:t>
            </a:r>
            <a:r>
              <a:rPr lang="vi-VN" sz="2800" dirty="0" smtClean="0">
                <a:latin typeface="Calibri" pitchFamily="34" charset="0"/>
                <a:cs typeface="Calibri" pitchFamily="34" charset="0"/>
              </a:rPr>
              <a:t>faktora </a:t>
            </a:r>
            <a:r>
              <a:rPr lang="vi-VN" sz="2800" i="1" dirty="0" smtClean="0">
                <a:solidFill>
                  <a:srgbClr val="1A3D68"/>
                </a:solidFill>
                <a:effectLst>
                  <a:outerShdw blurRad="38100" dist="38100" dir="2700000" algn="tl">
                    <a:srgbClr val="000000">
                      <a:alpha val="43137"/>
                    </a:srgbClr>
                  </a:outerShdw>
                </a:effectLst>
                <a:latin typeface="Calibri" pitchFamily="34" charset="0"/>
                <a:cs typeface="Calibri" pitchFamily="34" charset="0"/>
              </a:rPr>
              <a:t>sredine</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Uticaj</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a:t>
            </a: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e</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je </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na</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život</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bolesnika</a:t>
            </a:r>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style>
          <a:lnRef idx="0">
            <a:schemeClr val="accent2"/>
          </a:lnRef>
          <a:fillRef idx="3">
            <a:schemeClr val="accent2"/>
          </a:fillRef>
          <a:effectRef idx="3">
            <a:schemeClr val="accent2"/>
          </a:effectRef>
          <a:fontRef idx="minor">
            <a:schemeClr val="lt1"/>
          </a:fontRef>
        </p:style>
        <p:txBody>
          <a:bodyPr/>
          <a:lstStyle/>
          <a:p>
            <a:endParaRPr lang="sr-Latn-RS" dirty="0" smtClean="0"/>
          </a:p>
          <a:p>
            <a:pPr>
              <a:buClr>
                <a:srgbClr val="FFFF00"/>
              </a:buClr>
            </a:pPr>
            <a:r>
              <a:rPr lang="en-US" sz="2800" dirty="0" err="1" smtClean="0">
                <a:solidFill>
                  <a:schemeClr val="bg1"/>
                </a:solidFill>
                <a:latin typeface="Calibri" pitchFamily="34" charset="0"/>
                <a:cs typeface="Calibri" pitchFamily="34" charset="0"/>
              </a:rPr>
              <a:t>Nizak</a:t>
            </a:r>
            <a:r>
              <a:rPr lang="en-US" sz="2800" dirty="0" smtClean="0">
                <a:solidFill>
                  <a:schemeClr val="bg1"/>
                </a:solidFill>
                <a:latin typeface="Calibri" pitchFamily="34" charset="0"/>
                <a:cs typeface="Calibri" pitchFamily="34" charset="0"/>
              </a:rPr>
              <a:t> </a:t>
            </a:r>
            <a:r>
              <a:rPr lang="en-US" sz="2800" dirty="0" err="1" smtClean="0">
                <a:solidFill>
                  <a:schemeClr val="bg1"/>
                </a:solidFill>
                <a:latin typeface="Calibri" pitchFamily="34" charset="0"/>
                <a:cs typeface="Calibri" pitchFamily="34" charset="0"/>
              </a:rPr>
              <a:t>nivo</a:t>
            </a:r>
            <a:r>
              <a:rPr lang="en-US" sz="2800" dirty="0" smtClean="0">
                <a:solidFill>
                  <a:schemeClr val="bg1"/>
                </a:solidFill>
                <a:latin typeface="Calibri" pitchFamily="34" charset="0"/>
                <a:cs typeface="Calibri" pitchFamily="34" charset="0"/>
              </a:rPr>
              <a:t> </a:t>
            </a:r>
            <a:r>
              <a:rPr lang="en-US" sz="2800" dirty="0" err="1" smtClean="0">
                <a:solidFill>
                  <a:schemeClr val="bg1"/>
                </a:solidFill>
                <a:latin typeface="Calibri" pitchFamily="34" charset="0"/>
                <a:cs typeface="Calibri" pitchFamily="34" charset="0"/>
              </a:rPr>
              <a:t>skorova</a:t>
            </a:r>
            <a:r>
              <a:rPr lang="en-US" sz="2800" dirty="0" smtClean="0">
                <a:solidFill>
                  <a:schemeClr val="bg1"/>
                </a:solidFill>
                <a:latin typeface="Calibri" pitchFamily="34" charset="0"/>
                <a:cs typeface="Calibri" pitchFamily="34" charset="0"/>
              </a:rPr>
              <a:t> </a:t>
            </a:r>
            <a:r>
              <a:rPr lang="en-US" sz="2800" dirty="0" err="1" smtClean="0">
                <a:solidFill>
                  <a:schemeClr val="bg1"/>
                </a:solidFill>
                <a:latin typeface="Calibri" pitchFamily="34" charset="0"/>
                <a:cs typeface="Calibri" pitchFamily="34" charset="0"/>
              </a:rPr>
              <a:t>kvaliteta</a:t>
            </a:r>
            <a:r>
              <a:rPr lang="en-US" sz="2800" dirty="0" smtClean="0">
                <a:solidFill>
                  <a:schemeClr val="bg1"/>
                </a:solidFill>
                <a:latin typeface="Calibri" pitchFamily="34" charset="0"/>
                <a:cs typeface="Calibri" pitchFamily="34" charset="0"/>
              </a:rPr>
              <a:t> </a:t>
            </a:r>
            <a:r>
              <a:rPr lang="en-US" sz="2800" dirty="0" err="1" smtClean="0">
                <a:solidFill>
                  <a:schemeClr val="bg1"/>
                </a:solidFill>
                <a:latin typeface="Calibri" pitchFamily="34" charset="0"/>
                <a:cs typeface="Calibri" pitchFamily="34" charset="0"/>
              </a:rPr>
              <a:t>života</a:t>
            </a:r>
            <a:r>
              <a:rPr lang="en-US" sz="2800" dirty="0" smtClean="0">
                <a:solidFill>
                  <a:schemeClr val="bg1"/>
                </a:solidFill>
                <a:latin typeface="Calibri" pitchFamily="34" charset="0"/>
                <a:cs typeface="Calibri" pitchFamily="34" charset="0"/>
              </a:rPr>
              <a:t> </a:t>
            </a:r>
            <a:endParaRPr lang="sr-Latn-RS" sz="2800" dirty="0" smtClean="0">
              <a:solidFill>
                <a:schemeClr val="bg1"/>
              </a:solidFill>
              <a:latin typeface="Calibri" pitchFamily="34" charset="0"/>
              <a:cs typeface="Calibri" pitchFamily="34" charset="0"/>
            </a:endParaRPr>
          </a:p>
          <a:p>
            <a:pPr>
              <a:buClr>
                <a:srgbClr val="FFFF00"/>
              </a:buClr>
            </a:pPr>
            <a:r>
              <a:rPr lang="en-US" sz="2800" dirty="0" err="1" smtClean="0">
                <a:solidFill>
                  <a:schemeClr val="bg1"/>
                </a:solidFill>
                <a:latin typeface="Calibri" pitchFamily="34" charset="0"/>
                <a:cs typeface="Calibri" pitchFamily="34" charset="0"/>
              </a:rPr>
              <a:t>Smanjenje</a:t>
            </a:r>
            <a:r>
              <a:rPr lang="en-US" sz="2800" dirty="0" smtClean="0">
                <a:solidFill>
                  <a:schemeClr val="bg1"/>
                </a:solidFill>
                <a:latin typeface="Calibri" pitchFamily="34" charset="0"/>
                <a:cs typeface="Calibri" pitchFamily="34" charset="0"/>
              </a:rPr>
              <a:t> </a:t>
            </a:r>
            <a:r>
              <a:rPr lang="en-US" sz="2800" dirty="0" err="1" smtClean="0">
                <a:solidFill>
                  <a:schemeClr val="bg1"/>
                </a:solidFill>
                <a:latin typeface="Calibri" pitchFamily="34" charset="0"/>
                <a:cs typeface="Calibri" pitchFamily="34" charset="0"/>
              </a:rPr>
              <a:t>sposobnosti</a:t>
            </a:r>
            <a:r>
              <a:rPr lang="en-US" sz="2800" dirty="0" smtClean="0">
                <a:solidFill>
                  <a:schemeClr val="bg1"/>
                </a:solidFill>
                <a:latin typeface="Calibri" pitchFamily="34" charset="0"/>
                <a:cs typeface="Calibri" pitchFamily="34" charset="0"/>
              </a:rPr>
              <a:t> </a:t>
            </a:r>
            <a:r>
              <a:rPr lang="en-US" sz="2800" dirty="0" err="1" smtClean="0">
                <a:solidFill>
                  <a:schemeClr val="bg1"/>
                </a:solidFill>
                <a:latin typeface="Calibri" pitchFamily="34" charset="0"/>
                <a:cs typeface="Calibri" pitchFamily="34" charset="0"/>
              </a:rPr>
              <a:t>za</a:t>
            </a:r>
            <a:r>
              <a:rPr lang="en-US" sz="2800" dirty="0" smtClean="0">
                <a:solidFill>
                  <a:schemeClr val="bg1"/>
                </a:solidFill>
                <a:latin typeface="Calibri" pitchFamily="34" charset="0"/>
                <a:cs typeface="Calibri" pitchFamily="34" charset="0"/>
              </a:rPr>
              <a:t> </a:t>
            </a:r>
            <a:r>
              <a:rPr lang="en-US" sz="2800" dirty="0" err="1" smtClean="0">
                <a:solidFill>
                  <a:schemeClr val="bg1"/>
                </a:solidFill>
                <a:latin typeface="Calibri" pitchFamily="34" charset="0"/>
                <a:cs typeface="Calibri" pitchFamily="34" charset="0"/>
              </a:rPr>
              <a:t>obavljanje</a:t>
            </a:r>
            <a:r>
              <a:rPr lang="en-US" sz="2800" dirty="0" smtClean="0">
                <a:solidFill>
                  <a:schemeClr val="bg1"/>
                </a:solidFill>
                <a:latin typeface="Calibri" pitchFamily="34" charset="0"/>
                <a:cs typeface="Calibri" pitchFamily="34" charset="0"/>
              </a:rPr>
              <a:t> </a:t>
            </a:r>
            <a:r>
              <a:rPr lang="en-US" sz="2800" dirty="0" err="1" smtClean="0">
                <a:solidFill>
                  <a:schemeClr val="bg1"/>
                </a:solidFill>
                <a:latin typeface="Calibri" pitchFamily="34" charset="0"/>
                <a:cs typeface="Calibri" pitchFamily="34" charset="0"/>
              </a:rPr>
              <a:t>životnih</a:t>
            </a:r>
            <a:r>
              <a:rPr lang="en-US" sz="2800" dirty="0" smtClean="0">
                <a:solidFill>
                  <a:schemeClr val="bg1"/>
                </a:solidFill>
                <a:latin typeface="Calibri" pitchFamily="34" charset="0"/>
                <a:cs typeface="Calibri" pitchFamily="34" charset="0"/>
              </a:rPr>
              <a:t> </a:t>
            </a:r>
            <a:r>
              <a:rPr lang="en-US" sz="2800" dirty="0" err="1" smtClean="0">
                <a:solidFill>
                  <a:schemeClr val="bg1"/>
                </a:solidFill>
                <a:latin typeface="Calibri" pitchFamily="34" charset="0"/>
                <a:cs typeface="Calibri" pitchFamily="34" charset="0"/>
              </a:rPr>
              <a:t>aktivnosti</a:t>
            </a:r>
            <a:endParaRPr lang="sr-Latn-RS" sz="2800" dirty="0" smtClean="0">
              <a:solidFill>
                <a:schemeClr val="bg1"/>
              </a:solidFill>
              <a:latin typeface="Calibri" pitchFamily="34" charset="0"/>
              <a:cs typeface="Calibri" pitchFamily="34" charset="0"/>
            </a:endParaRPr>
          </a:p>
          <a:p>
            <a:pPr>
              <a:buClr>
                <a:srgbClr val="FFFF00"/>
              </a:buClr>
            </a:pPr>
            <a:r>
              <a:rPr lang="en-US" sz="2800" dirty="0" err="1" smtClean="0">
                <a:solidFill>
                  <a:schemeClr val="bg1"/>
                </a:solidFill>
                <a:latin typeface="Calibri" pitchFamily="34" charset="0"/>
                <a:cs typeface="Calibri" pitchFamily="34" charset="0"/>
              </a:rPr>
              <a:t>Pojačan</a:t>
            </a:r>
            <a:r>
              <a:rPr lang="en-US" sz="2800" dirty="0" smtClean="0">
                <a:solidFill>
                  <a:schemeClr val="bg1"/>
                </a:solidFill>
                <a:latin typeface="Calibri" pitchFamily="34" charset="0"/>
                <a:cs typeface="Calibri" pitchFamily="34" charset="0"/>
              </a:rPr>
              <a:t> </a:t>
            </a:r>
            <a:r>
              <a:rPr lang="en-US" sz="2800" dirty="0" err="1" smtClean="0">
                <a:solidFill>
                  <a:schemeClr val="bg1"/>
                </a:solidFill>
                <a:latin typeface="Calibri" pitchFamily="34" charset="0"/>
                <a:cs typeface="Calibri" pitchFamily="34" charset="0"/>
              </a:rPr>
              <a:t>bol</a:t>
            </a:r>
            <a:r>
              <a:rPr lang="en-US" sz="2800" dirty="0" smtClean="0">
                <a:solidFill>
                  <a:schemeClr val="bg1"/>
                </a:solidFill>
                <a:latin typeface="Calibri" pitchFamily="34" charset="0"/>
                <a:cs typeface="Calibri" pitchFamily="34" charset="0"/>
              </a:rPr>
              <a:t>, </a:t>
            </a:r>
            <a:r>
              <a:rPr lang="en-US" sz="2800" dirty="0" err="1" smtClean="0">
                <a:solidFill>
                  <a:schemeClr val="bg1"/>
                </a:solidFill>
                <a:latin typeface="Calibri" pitchFamily="34" charset="0"/>
                <a:cs typeface="Calibri" pitchFamily="34" charset="0"/>
              </a:rPr>
              <a:t>panika</a:t>
            </a:r>
            <a:r>
              <a:rPr lang="en-US" sz="2800" dirty="0" smtClean="0">
                <a:solidFill>
                  <a:schemeClr val="bg1"/>
                </a:solidFill>
                <a:latin typeface="Calibri" pitchFamily="34" charset="0"/>
                <a:cs typeface="Calibri" pitchFamily="34" charset="0"/>
              </a:rPr>
              <a:t> </a:t>
            </a:r>
            <a:r>
              <a:rPr lang="en-US" sz="2800" dirty="0" err="1" smtClean="0">
                <a:solidFill>
                  <a:schemeClr val="bg1"/>
                </a:solidFill>
                <a:latin typeface="Calibri" pitchFamily="34" charset="0"/>
                <a:cs typeface="Calibri" pitchFamily="34" charset="0"/>
              </a:rPr>
              <a:t>i</a:t>
            </a:r>
            <a:r>
              <a:rPr lang="en-US" sz="2800" dirty="0" smtClean="0">
                <a:solidFill>
                  <a:schemeClr val="bg1"/>
                </a:solidFill>
                <a:latin typeface="Calibri" pitchFamily="34" charset="0"/>
                <a:cs typeface="Calibri" pitchFamily="34" charset="0"/>
              </a:rPr>
              <a:t> </a:t>
            </a:r>
            <a:r>
              <a:rPr lang="en-US" sz="2800" dirty="0" err="1" smtClean="0">
                <a:solidFill>
                  <a:schemeClr val="bg1"/>
                </a:solidFill>
                <a:latin typeface="Calibri" pitchFamily="34" charset="0"/>
                <a:cs typeface="Calibri" pitchFamily="34" charset="0"/>
              </a:rPr>
              <a:t>anksioznost</a:t>
            </a:r>
            <a:r>
              <a:rPr lang="en-US" sz="2800" dirty="0" smtClean="0">
                <a:solidFill>
                  <a:schemeClr val="bg1"/>
                </a:solidFill>
                <a:latin typeface="Calibri" pitchFamily="34" charset="0"/>
                <a:cs typeface="Calibri" pitchFamily="34" charset="0"/>
              </a:rPr>
              <a:t> </a:t>
            </a:r>
            <a:endParaRPr lang="sr-Latn-RS" sz="2800" dirty="0" smtClean="0">
              <a:solidFill>
                <a:schemeClr val="bg1"/>
              </a:solidFill>
              <a:latin typeface="Calibri" pitchFamily="34" charset="0"/>
              <a:cs typeface="Calibri" pitchFamily="34" charset="0"/>
            </a:endParaRPr>
          </a:p>
          <a:p>
            <a:endParaRPr lang="sr-Latn-RS" dirty="0" smtClean="0"/>
          </a:p>
          <a:p>
            <a:endParaRPr lang="sr-Latn-RS" dirty="0" smtClean="0"/>
          </a:p>
          <a:p>
            <a:pPr algn="r">
              <a:buNone/>
            </a:pPr>
            <a:r>
              <a:rPr lang="en-US" sz="1600" dirty="0" smtClean="0">
                <a:latin typeface="Calibri" pitchFamily="34" charset="0"/>
                <a:cs typeface="Calibri" pitchFamily="34" charset="0"/>
              </a:rPr>
              <a:t>(Corner et al 1999; Smith et al 2001)</a:t>
            </a:r>
            <a:endParaRPr lang="en-US" sz="16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Patofiziologija</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dispneje</a:t>
            </a:r>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buClr>
                <a:srgbClr val="C00000"/>
              </a:buClr>
            </a:pPr>
            <a:r>
              <a:rPr lang="en-US" sz="2800" b="1" u="sng" dirty="0" smtClean="0">
                <a:solidFill>
                  <a:srgbClr val="C00000"/>
                </a:solidFill>
                <a:latin typeface="Calibri" pitchFamily="34" charset="0"/>
                <a:cs typeface="Calibri" pitchFamily="34" charset="0"/>
              </a:rPr>
              <a:t>N</a:t>
            </a:r>
            <a:r>
              <a:rPr lang="sr-Latn-RS" sz="2800" b="1" u="sng" dirty="0" smtClean="0">
                <a:solidFill>
                  <a:srgbClr val="C00000"/>
                </a:solidFill>
                <a:latin typeface="Calibri" pitchFamily="34" charset="0"/>
                <a:cs typeface="Calibri" pitchFamily="34" charset="0"/>
              </a:rPr>
              <a:t>EUROFIZIOLOGIJA</a:t>
            </a:r>
            <a:r>
              <a:rPr lang="sr-Latn-RS" sz="2800" dirty="0" smtClean="0">
                <a:latin typeface="Calibri" pitchFamily="34" charset="0"/>
                <a:cs typeface="Calibri" pitchFamily="34" charset="0"/>
              </a:rPr>
              <a:t> </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dispneje</a:t>
            </a:r>
            <a:r>
              <a:rPr lang="en-US" sz="2800" dirty="0" smtClean="0">
                <a:latin typeface="Calibri" pitchFamily="34" charset="0"/>
                <a:cs typeface="Calibri" pitchFamily="34" charset="0"/>
              </a:rPr>
              <a:t> je </a:t>
            </a:r>
            <a:r>
              <a:rPr lang="en-US" sz="2800" dirty="0" err="1" smtClean="0">
                <a:latin typeface="Calibri" pitchFamily="34" charset="0"/>
                <a:cs typeface="Calibri" pitchFamily="34" charset="0"/>
              </a:rPr>
              <a:t>složena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slabo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shvaćena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ali</a:t>
            </a:r>
            <a:r>
              <a:rPr lang="en-US" sz="2800" dirty="0" smtClean="0">
                <a:latin typeface="Calibri" pitchFamily="34" charset="0"/>
                <a:cs typeface="Calibri" pitchFamily="34" charset="0"/>
              </a:rPr>
              <a:t> je </a:t>
            </a:r>
            <a:r>
              <a:rPr lang="en-US" sz="2800" dirty="0" err="1" smtClean="0">
                <a:latin typeface="Calibri" pitchFamily="34" charset="0"/>
                <a:cs typeface="Calibri" pitchFamily="34" charset="0"/>
              </a:rPr>
              <a:t>jasno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postoji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neka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sličnost</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nastankom</a:t>
            </a:r>
            <a:r>
              <a:rPr lang="en-US" sz="2800" dirty="0" smtClean="0">
                <a:latin typeface="Calibri" pitchFamily="34" charset="0"/>
                <a:cs typeface="Calibri" pitchFamily="34" charset="0"/>
              </a:rPr>
              <a:t> ne</a:t>
            </a:r>
            <a:r>
              <a:rPr lang="sr-Latn-RS" sz="2800" dirty="0" smtClean="0">
                <a:latin typeface="Calibri" pitchFamily="34" charset="0"/>
                <a:cs typeface="Calibri" pitchFamily="34" charset="0"/>
              </a:rPr>
              <a:t>izdrživog</a:t>
            </a:r>
            <a:r>
              <a:rPr lang="en-US" sz="2800" dirty="0" smtClean="0">
                <a:latin typeface="Calibri" pitchFamily="34" charset="0"/>
                <a:cs typeface="Calibri" pitchFamily="34" charset="0"/>
              </a:rPr>
              <a:t> bola</a:t>
            </a:r>
            <a:endParaRPr lang="sr-Latn-RS" sz="2800" dirty="0" smtClean="0">
              <a:latin typeface="Calibri" pitchFamily="34" charset="0"/>
              <a:cs typeface="Calibri" pitchFamily="34" charset="0"/>
            </a:endParaRPr>
          </a:p>
          <a:p>
            <a:pPr>
              <a:buClr>
                <a:srgbClr val="C00000"/>
              </a:buClr>
            </a:pPr>
            <a:endParaRPr lang="en-US" sz="2800" dirty="0" smtClean="0">
              <a:latin typeface="Calibri" pitchFamily="34" charset="0"/>
              <a:cs typeface="Calibri" pitchFamily="34" charset="0"/>
            </a:endParaRPr>
          </a:p>
          <a:p>
            <a:pPr>
              <a:buClr>
                <a:srgbClr val="C00000"/>
              </a:buClr>
            </a:pPr>
            <a:r>
              <a:rPr lang="en-US" sz="2800" dirty="0" smtClean="0">
                <a:latin typeface="Calibri" pitchFamily="34" charset="0"/>
                <a:cs typeface="Calibri" pitchFamily="34" charset="0"/>
              </a:rPr>
              <a:t>I </a:t>
            </a:r>
            <a:r>
              <a:rPr lang="en-US" sz="2800" dirty="0" err="1" smtClean="0">
                <a:latin typeface="Calibri" pitchFamily="34" charset="0"/>
                <a:cs typeface="Calibri" pitchFamily="34" charset="0"/>
              </a:rPr>
              <a:t>bol</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dispneja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su</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psiho</a:t>
            </a:r>
            <a:r>
              <a:rPr lang="en-US" sz="2800" dirty="0" err="1" smtClean="0">
                <a:latin typeface="Calibri" pitchFamily="34" charset="0"/>
                <a:cs typeface="Calibri" pitchFamily="34" charset="0"/>
              </a:rPr>
              <a:t>somat</a:t>
            </a:r>
            <a:r>
              <a:rPr lang="sr-Latn-RS" sz="2800" dirty="0" smtClean="0">
                <a:latin typeface="Calibri" pitchFamily="34" charset="0"/>
                <a:cs typeface="Calibri" pitchFamily="34" charset="0"/>
              </a:rPr>
              <a:t>ska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iskustva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koja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proizilaze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iz</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više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receptora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integrisanih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različitim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nivoima</a:t>
            </a:r>
            <a:r>
              <a:rPr lang="en-US" sz="2800" dirty="0" smtClean="0">
                <a:latin typeface="Calibri" pitchFamily="34" charset="0"/>
                <a:cs typeface="Calibri" pitchFamily="34" charset="0"/>
              </a:rPr>
              <a:t> u </a:t>
            </a:r>
            <a:r>
              <a:rPr lang="sr-Latn-RS" sz="2800" dirty="0" smtClean="0">
                <a:latin typeface="Calibri" pitchFamily="34" charset="0"/>
                <a:cs typeface="Calibri" pitchFamily="34" charset="0"/>
              </a:rPr>
              <a:t>CNS-u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zato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podložni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modulaciji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fiziološkim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psihološkim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uticajima</a:t>
            </a:r>
            <a:endParaRPr lang="en-US" sz="28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endParaRPr lang="sr-Latn-RS" sz="2000" dirty="0" smtClean="0">
              <a:latin typeface="Calibri" pitchFamily="34" charset="0"/>
              <a:cs typeface="Calibri" pitchFamily="34" charset="0"/>
            </a:endParaRPr>
          </a:p>
          <a:p>
            <a:endParaRPr lang="sr-Latn-RS" sz="2000" dirty="0" smtClean="0">
              <a:latin typeface="Calibri" pitchFamily="34" charset="0"/>
              <a:cs typeface="Calibri" pitchFamily="34" charset="0"/>
            </a:endParaRPr>
          </a:p>
          <a:p>
            <a:endParaRPr lang="sr-Latn-RS" sz="2000" dirty="0" smtClean="0">
              <a:latin typeface="Calibri" pitchFamily="34" charset="0"/>
              <a:cs typeface="Calibri" pitchFamily="34" charset="0"/>
            </a:endParaRPr>
          </a:p>
          <a:p>
            <a:endParaRPr lang="sr-Latn-RS" sz="2000" dirty="0" smtClean="0">
              <a:latin typeface="Calibri" pitchFamily="34" charset="0"/>
              <a:cs typeface="Calibri" pitchFamily="34" charset="0"/>
            </a:endParaRPr>
          </a:p>
          <a:p>
            <a:endParaRPr lang="sr-Latn-RS" sz="2000" dirty="0" smtClean="0">
              <a:latin typeface="Calibri" pitchFamily="34" charset="0"/>
              <a:cs typeface="Calibri" pitchFamily="34" charset="0"/>
            </a:endParaRPr>
          </a:p>
          <a:p>
            <a:endParaRPr lang="sr-Latn-RS" sz="2000" dirty="0" smtClean="0">
              <a:latin typeface="Calibri" pitchFamily="34" charset="0"/>
              <a:cs typeface="Calibri" pitchFamily="34" charset="0"/>
            </a:endParaRPr>
          </a:p>
          <a:p>
            <a:endParaRPr lang="sr-Latn-RS" sz="2000" dirty="0" smtClean="0">
              <a:latin typeface="Calibri" pitchFamily="34" charset="0"/>
              <a:cs typeface="Calibri" pitchFamily="34" charset="0"/>
            </a:endParaRPr>
          </a:p>
          <a:p>
            <a:endParaRPr lang="sr-Latn-RS" sz="2000" dirty="0" smtClean="0">
              <a:latin typeface="Calibri" pitchFamily="34" charset="0"/>
              <a:cs typeface="Calibri" pitchFamily="34" charset="0"/>
            </a:endParaRPr>
          </a:p>
          <a:p>
            <a:pPr algn="just"/>
            <a:r>
              <a:rPr lang="sr-Latn-RS" sz="2000" b="1" dirty="0" smtClean="0">
                <a:latin typeface="Calibri" pitchFamily="34" charset="0"/>
                <a:cs typeface="Calibri" pitchFamily="34" charset="0"/>
              </a:rPr>
              <a:t>C</a:t>
            </a:r>
            <a:r>
              <a:rPr lang="vi-VN" sz="2000" b="1" dirty="0" smtClean="0">
                <a:latin typeface="Calibri" pitchFamily="34" charset="0"/>
                <a:cs typeface="Calibri" pitchFamily="34" charset="0"/>
              </a:rPr>
              <a:t>entar za disanje srednjeg mozga prima podatke od hemoreceptora i mehanoreceptora i zauzvrat šalje poruke čulnom korteksu i respiratornim mišićima disanja. Senzorni korteks takođe prima poruke koje su rezultat emocija. Senzorni korteks šalje poruke motornom korteksu koji zatim stimuliše kontrakciju mišića disanja. Senzorni korteks je takođe odgovoran za stvaranje osećaja dispneje</a:t>
            </a:r>
            <a:endParaRPr lang="en-US" sz="2000" b="1" dirty="0"/>
          </a:p>
        </p:txBody>
      </p:sp>
      <p:pic>
        <p:nvPicPr>
          <p:cNvPr id="14338" name="Picture 2"/>
          <p:cNvPicPr>
            <a:picLocks noChangeAspect="1" noChangeArrowheads="1"/>
          </p:cNvPicPr>
          <p:nvPr/>
        </p:nvPicPr>
        <p:blipFill>
          <a:blip r:embed="rId2"/>
          <a:srcRect/>
          <a:stretch>
            <a:fillRect/>
          </a:stretch>
        </p:blipFill>
        <p:spPr bwMode="auto">
          <a:xfrm>
            <a:off x="1643443" y="95254"/>
            <a:ext cx="5824157" cy="41121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buClr>
                <a:srgbClr val="C00000"/>
              </a:buClr>
            </a:pPr>
            <a:r>
              <a:rPr lang="sr-Latn-RS" sz="2800" dirty="0" smtClean="0"/>
              <a:t>S</a:t>
            </a:r>
            <a:r>
              <a:rPr lang="en-US" sz="2800" dirty="0" err="1" smtClean="0"/>
              <a:t>ložen</a:t>
            </a:r>
            <a:r>
              <a:rPr lang="en-US" sz="2800" dirty="0" smtClean="0"/>
              <a:t> </a:t>
            </a:r>
            <a:r>
              <a:rPr lang="en-US" sz="2800" dirty="0" err="1" smtClean="0"/>
              <a:t>simptom</a:t>
            </a:r>
            <a:r>
              <a:rPr lang="en-US" sz="2800" dirty="0" smtClean="0"/>
              <a:t>, </a:t>
            </a:r>
            <a:r>
              <a:rPr lang="en-US" sz="2800" dirty="0" err="1" smtClean="0"/>
              <a:t>bez</a:t>
            </a:r>
            <a:r>
              <a:rPr lang="en-US" sz="2800" dirty="0" smtClean="0"/>
              <a:t> </a:t>
            </a:r>
            <a:r>
              <a:rPr lang="en-US" sz="2800" dirty="0" err="1" smtClean="0"/>
              <a:t>uniformnog</a:t>
            </a:r>
            <a:r>
              <a:rPr lang="en-US" sz="2800" dirty="0" smtClean="0"/>
              <a:t> </a:t>
            </a:r>
            <a:r>
              <a:rPr lang="en-US" sz="2800" dirty="0" err="1" smtClean="0"/>
              <a:t>obrasca</a:t>
            </a:r>
            <a:r>
              <a:rPr lang="en-US" sz="2800" dirty="0" smtClean="0"/>
              <a:t> </a:t>
            </a:r>
            <a:r>
              <a:rPr lang="en-US" sz="2800" dirty="0" err="1" smtClean="0"/>
              <a:t>aktivacije</a:t>
            </a:r>
            <a:r>
              <a:rPr lang="en-US" sz="2800" dirty="0" smtClean="0"/>
              <a:t> </a:t>
            </a:r>
            <a:r>
              <a:rPr lang="en-US" sz="2800" dirty="0" err="1" smtClean="0"/>
              <a:t>receptora</a:t>
            </a:r>
            <a:r>
              <a:rPr lang="en-US" sz="2800" dirty="0" smtClean="0"/>
              <a:t>, pa </a:t>
            </a:r>
            <a:r>
              <a:rPr lang="en-US" sz="2800" dirty="0" err="1" smtClean="0"/>
              <a:t>su</a:t>
            </a:r>
            <a:r>
              <a:rPr lang="en-US" sz="2800" dirty="0" smtClean="0"/>
              <a:t> </a:t>
            </a:r>
            <a:r>
              <a:rPr lang="en-US" sz="2800" dirty="0" err="1" smtClean="0"/>
              <a:t>opisi</a:t>
            </a:r>
            <a:r>
              <a:rPr lang="en-US" sz="2800" dirty="0" smtClean="0"/>
              <a:t> </a:t>
            </a:r>
            <a:r>
              <a:rPr lang="en-US" sz="2800" dirty="0" err="1" smtClean="0"/>
              <a:t>dispneje</a:t>
            </a:r>
            <a:r>
              <a:rPr lang="en-US" sz="2800" dirty="0" smtClean="0"/>
              <a:t> </a:t>
            </a:r>
            <a:r>
              <a:rPr lang="en-US" sz="2800" dirty="0" err="1" smtClean="0"/>
              <a:t>različiti</a:t>
            </a:r>
            <a:r>
              <a:rPr lang="en-US" sz="2800" dirty="0" smtClean="0"/>
              <a:t> </a:t>
            </a:r>
            <a:r>
              <a:rPr lang="en-US" sz="2800" dirty="0" err="1" smtClean="0"/>
              <a:t>koliko</a:t>
            </a:r>
            <a:r>
              <a:rPr lang="en-US" sz="2800" dirty="0" smtClean="0"/>
              <a:t> </a:t>
            </a:r>
            <a:r>
              <a:rPr lang="en-US" sz="2800" dirty="0" err="1" smtClean="0"/>
              <a:t>i</a:t>
            </a:r>
            <a:r>
              <a:rPr lang="en-US" sz="2800" dirty="0" smtClean="0"/>
              <a:t> </a:t>
            </a:r>
            <a:r>
              <a:rPr lang="en-US" sz="2800" dirty="0" err="1" smtClean="0"/>
              <a:t>mehanizmi</a:t>
            </a:r>
            <a:r>
              <a:rPr lang="en-US" sz="2800" dirty="0" smtClean="0"/>
              <a:t> </a:t>
            </a:r>
            <a:r>
              <a:rPr lang="en-US" sz="2800" dirty="0" err="1" smtClean="0"/>
              <a:t>koji</a:t>
            </a:r>
            <a:r>
              <a:rPr lang="en-US" sz="2800" dirty="0" smtClean="0"/>
              <a:t> do </a:t>
            </a:r>
            <a:r>
              <a:rPr lang="en-US" sz="2800" dirty="0" err="1" smtClean="0"/>
              <a:t>nje</a:t>
            </a:r>
            <a:r>
              <a:rPr lang="en-US" sz="2800" dirty="0" smtClean="0"/>
              <a:t> </a:t>
            </a:r>
            <a:r>
              <a:rPr lang="en-US" sz="2800" dirty="0" err="1" smtClean="0"/>
              <a:t>dovode</a:t>
            </a:r>
            <a:endParaRPr lang="sr-Latn-RS" sz="2800" dirty="0" smtClean="0"/>
          </a:p>
          <a:p>
            <a:pPr>
              <a:buClr>
                <a:srgbClr val="C00000"/>
              </a:buClr>
            </a:pPr>
            <a:endParaRPr lang="sr-Latn-RS" sz="2800" dirty="0" smtClean="0"/>
          </a:p>
          <a:p>
            <a:pPr>
              <a:buClr>
                <a:srgbClr val="C00000"/>
              </a:buClr>
            </a:pPr>
            <a:r>
              <a:rPr lang="en-US" sz="2800" dirty="0" smtClean="0"/>
              <a:t>I </a:t>
            </a:r>
            <a:r>
              <a:rPr lang="en-US" sz="2800" dirty="0" err="1" smtClean="0"/>
              <a:t>kvalitet</a:t>
            </a:r>
            <a:r>
              <a:rPr lang="en-US" sz="2800" dirty="0" smtClean="0"/>
              <a:t> </a:t>
            </a:r>
            <a:r>
              <a:rPr lang="en-US" sz="2800" dirty="0" err="1" smtClean="0"/>
              <a:t>i</a:t>
            </a:r>
            <a:r>
              <a:rPr lang="en-US" sz="2800" dirty="0" smtClean="0"/>
              <a:t> </a:t>
            </a:r>
            <a:r>
              <a:rPr lang="en-US" sz="2800" dirty="0" err="1" smtClean="0"/>
              <a:t>intenzitet</a:t>
            </a:r>
            <a:r>
              <a:rPr lang="en-US" sz="2800" dirty="0" smtClean="0"/>
              <a:t> </a:t>
            </a:r>
            <a:r>
              <a:rPr lang="en-US" sz="2800" dirty="0" err="1" smtClean="0"/>
              <a:t>percepcije</a:t>
            </a:r>
            <a:r>
              <a:rPr lang="en-US" sz="2800" dirty="0" smtClean="0"/>
              <a:t> se </a:t>
            </a:r>
            <a:r>
              <a:rPr lang="en-US" sz="2800" dirty="0" err="1" smtClean="0"/>
              <a:t>menjaju</a:t>
            </a:r>
            <a:r>
              <a:rPr lang="en-US" sz="2800" dirty="0" smtClean="0"/>
              <a:t> </a:t>
            </a:r>
            <a:r>
              <a:rPr lang="en-US" sz="2800" dirty="0" err="1" smtClean="0"/>
              <a:t>kroz</a:t>
            </a:r>
            <a:r>
              <a:rPr lang="en-US" sz="2800" dirty="0" smtClean="0"/>
              <a:t> </a:t>
            </a:r>
            <a:r>
              <a:rPr lang="en-US" sz="2800" dirty="0" err="1" smtClean="0"/>
              <a:t>brojn</a:t>
            </a:r>
            <a:r>
              <a:rPr lang="sr-Latn-RS" sz="2800" dirty="0" smtClean="0"/>
              <a:t>e</a:t>
            </a:r>
            <a:r>
              <a:rPr lang="en-US" sz="2800" dirty="0" smtClean="0"/>
              <a:t> </a:t>
            </a:r>
            <a:r>
              <a:rPr lang="en-US" sz="2800" dirty="0" err="1" smtClean="0"/>
              <a:t>fiziološk</a:t>
            </a:r>
            <a:r>
              <a:rPr lang="sr-Latn-RS" sz="2800" dirty="0" smtClean="0"/>
              <a:t>e</a:t>
            </a:r>
            <a:r>
              <a:rPr lang="en-US" sz="2800" dirty="0" smtClean="0"/>
              <a:t>, </a:t>
            </a:r>
            <a:r>
              <a:rPr lang="en-US" sz="2800" dirty="0" err="1" smtClean="0"/>
              <a:t>psihološk</a:t>
            </a:r>
            <a:r>
              <a:rPr lang="sr-Latn-RS" sz="2800" dirty="0" smtClean="0"/>
              <a:t>e</a:t>
            </a:r>
            <a:r>
              <a:rPr lang="en-US" sz="2800" dirty="0" smtClean="0"/>
              <a:t>, </a:t>
            </a:r>
            <a:r>
              <a:rPr lang="en-US" sz="2800" dirty="0" err="1" smtClean="0"/>
              <a:t>društven</a:t>
            </a:r>
            <a:r>
              <a:rPr lang="sr-Latn-RS" sz="2800" dirty="0" smtClean="0"/>
              <a:t>e</a:t>
            </a:r>
            <a:r>
              <a:rPr lang="en-US" sz="2800" dirty="0" smtClean="0"/>
              <a:t> </a:t>
            </a:r>
            <a:r>
              <a:rPr lang="en-US" sz="2800" dirty="0" err="1" smtClean="0"/>
              <a:t>i</a:t>
            </a:r>
            <a:r>
              <a:rPr lang="en-US" sz="2800" dirty="0" smtClean="0"/>
              <a:t> </a:t>
            </a:r>
            <a:r>
              <a:rPr lang="en-US" sz="2800" dirty="0" err="1" smtClean="0"/>
              <a:t>uticaj</a:t>
            </a:r>
            <a:r>
              <a:rPr lang="sr-Latn-RS" sz="2800" dirty="0" smtClean="0"/>
              <a:t>e</a:t>
            </a:r>
            <a:r>
              <a:rPr lang="en-US" sz="2800" dirty="0" smtClean="0"/>
              <a:t> </a:t>
            </a:r>
            <a:r>
              <a:rPr lang="sr-Latn-RS" sz="2800" dirty="0" smtClean="0"/>
              <a:t>faktora </a:t>
            </a:r>
            <a:r>
              <a:rPr lang="en-US" sz="2800" dirty="0" err="1" smtClean="0"/>
              <a:t>sredine</a:t>
            </a:r>
            <a:endParaRPr lang="en-US" sz="2800" dirty="0" smtClean="0">
              <a:latin typeface="Calibri" pitchFamily="34" charset="0"/>
              <a:cs typeface="Calibri" pitchFamily="34" charset="0"/>
            </a:endParaRPr>
          </a:p>
        </p:txBody>
      </p:sp>
      <p:sp>
        <p:nvSpPr>
          <p:cNvPr id="4" name="Title 1"/>
          <p:cNvSpPr txBox="1">
            <a:spLocks/>
          </p:cNvSpPr>
          <p:nvPr/>
        </p:nvSpPr>
        <p:spPr>
          <a:xfrm>
            <a:off x="457200" y="304800"/>
            <a:ext cx="8229600" cy="1143000"/>
          </a:xfrm>
          <a:prstGeom prst="rect">
            <a:avLst/>
          </a:prstGeom>
          <a:solidFill>
            <a:schemeClr val="bg1">
              <a:lumMod val="9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dk1"/>
          </a:lnRef>
          <a:fillRef idx="2">
            <a:schemeClr val="dk1"/>
          </a:fillRef>
          <a:effectRef idx="1">
            <a:schemeClr val="dk1"/>
          </a:effectRef>
          <a:fontRef idx="minor">
            <a:schemeClr val="dk1"/>
          </a:fontRef>
        </p:style>
        <p:txBody>
          <a:bodyPr vert="horz" lIns="91440" tIns="45720" rIns="91440" bIns="45720" rtlCol="0" anchor="ctr">
            <a:noAutofit/>
          </a:bodyPr>
          <a:lstStyle/>
          <a:p>
            <a:pPr lvl="0" algn="ctr">
              <a:spcBef>
                <a:spcPct val="0"/>
              </a:spcBef>
            </a:pP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Patofiziologija</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dispneje</a:t>
            </a:r>
            <a:endParaRPr kumimoji="0" lang="en-US" sz="40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buClr>
                <a:srgbClr val="C00000"/>
              </a:buClr>
              <a:buNone/>
            </a:pPr>
            <a:endParaRPr lang="sr-Latn-RS" sz="2800" dirty="0" smtClean="0"/>
          </a:p>
          <a:p>
            <a:pPr>
              <a:buClr>
                <a:srgbClr val="C00000"/>
              </a:buClr>
              <a:buNone/>
            </a:pPr>
            <a:r>
              <a:rPr lang="en-US" sz="2800" dirty="0" err="1" smtClean="0"/>
              <a:t>Najčešći</a:t>
            </a:r>
            <a:r>
              <a:rPr lang="en-US" sz="2800" dirty="0" smtClean="0"/>
              <a:t> </a:t>
            </a:r>
            <a:r>
              <a:rPr lang="en-US" sz="2800" dirty="0" err="1" smtClean="0"/>
              <a:t>uzroci</a:t>
            </a:r>
            <a:r>
              <a:rPr lang="en-US" sz="2800" dirty="0" smtClean="0"/>
              <a:t> </a:t>
            </a:r>
            <a:r>
              <a:rPr lang="en-US" sz="2800" dirty="0" err="1" smtClean="0"/>
              <a:t>dispneje</a:t>
            </a:r>
            <a:r>
              <a:rPr lang="en-US" sz="2800" dirty="0" smtClean="0"/>
              <a:t> </a:t>
            </a:r>
            <a:r>
              <a:rPr lang="en-US" sz="2800" dirty="0" err="1" smtClean="0"/>
              <a:t>su</a:t>
            </a:r>
            <a:r>
              <a:rPr lang="en-US" sz="2800" dirty="0" smtClean="0"/>
              <a:t>: </a:t>
            </a:r>
            <a:endParaRPr lang="sr-Latn-RS" sz="2800" dirty="0" smtClean="0"/>
          </a:p>
          <a:p>
            <a:pPr>
              <a:buClr>
                <a:srgbClr val="C00000"/>
              </a:buClr>
            </a:pPr>
            <a:r>
              <a:rPr lang="en-US" sz="2800" i="1" dirty="0" err="1" smtClean="0">
                <a:latin typeface="Calibri" pitchFamily="34" charset="0"/>
                <a:cs typeface="Calibri" pitchFamily="34" charset="0"/>
              </a:rPr>
              <a:t>povećana</a:t>
            </a:r>
            <a:r>
              <a:rPr lang="en-US" sz="2800" i="1" dirty="0" smtClean="0">
                <a:latin typeface="Calibri" pitchFamily="34" charset="0"/>
                <a:cs typeface="Calibri" pitchFamily="34" charset="0"/>
              </a:rPr>
              <a:t> </a:t>
            </a:r>
            <a:r>
              <a:rPr lang="en-US" sz="2800" i="1" dirty="0" err="1" smtClean="0">
                <a:latin typeface="Calibri" pitchFamily="34" charset="0"/>
                <a:cs typeface="Calibri" pitchFamily="34" charset="0"/>
              </a:rPr>
              <a:t>aktivnost</a:t>
            </a:r>
            <a:r>
              <a:rPr lang="en-US" sz="2800" i="1" dirty="0" smtClean="0">
                <a:latin typeface="Calibri" pitchFamily="34" charset="0"/>
                <a:cs typeface="Calibri" pitchFamily="34" charset="0"/>
              </a:rPr>
              <a:t> </a:t>
            </a:r>
            <a:r>
              <a:rPr lang="en-US" sz="2800" i="1" dirty="0" err="1" smtClean="0">
                <a:latin typeface="Calibri" pitchFamily="34" charset="0"/>
                <a:cs typeface="Calibri" pitchFamily="34" charset="0"/>
              </a:rPr>
              <a:t>hemoreceptora</a:t>
            </a:r>
            <a:endParaRPr lang="sr-Latn-RS" sz="2800" i="1" dirty="0" smtClean="0">
              <a:latin typeface="Calibri" pitchFamily="34" charset="0"/>
              <a:cs typeface="Calibri" pitchFamily="34" charset="0"/>
            </a:endParaRPr>
          </a:p>
          <a:p>
            <a:pPr>
              <a:buClr>
                <a:srgbClr val="C00000"/>
              </a:buClr>
            </a:pPr>
            <a:r>
              <a:rPr lang="en-US" sz="2800" i="1" dirty="0" err="1" smtClean="0">
                <a:latin typeface="Calibri" pitchFamily="34" charset="0"/>
                <a:cs typeface="Calibri" pitchFamily="34" charset="0"/>
              </a:rPr>
              <a:t>neuromehanička</a:t>
            </a:r>
            <a:r>
              <a:rPr lang="en-US" sz="2800" i="1" dirty="0" smtClean="0">
                <a:latin typeface="Calibri" pitchFamily="34" charset="0"/>
                <a:cs typeface="Calibri" pitchFamily="34" charset="0"/>
              </a:rPr>
              <a:t> </a:t>
            </a:r>
            <a:r>
              <a:rPr lang="en-US" sz="2800" i="1" dirty="0" err="1" smtClean="0">
                <a:latin typeface="Calibri" pitchFamily="34" charset="0"/>
                <a:cs typeface="Calibri" pitchFamily="34" charset="0"/>
              </a:rPr>
              <a:t>disocijacija</a:t>
            </a:r>
            <a:r>
              <a:rPr lang="en-US" sz="2800" i="1" dirty="0" smtClean="0">
                <a:latin typeface="Calibri" pitchFamily="34" charset="0"/>
                <a:cs typeface="Calibri" pitchFamily="34" charset="0"/>
              </a:rPr>
              <a:t> </a:t>
            </a:r>
            <a:r>
              <a:rPr lang="en-US" sz="2800" i="1" dirty="0" err="1" smtClean="0">
                <a:latin typeface="Calibri" pitchFamily="34" charset="0"/>
                <a:cs typeface="Calibri" pitchFamily="34" charset="0"/>
              </a:rPr>
              <a:t>i</a:t>
            </a:r>
            <a:r>
              <a:rPr lang="en-US" sz="2800" i="1" dirty="0" smtClean="0">
                <a:latin typeface="Calibri" pitchFamily="34" charset="0"/>
                <a:cs typeface="Calibri" pitchFamily="34" charset="0"/>
              </a:rPr>
              <a:t> </a:t>
            </a:r>
            <a:endParaRPr lang="sr-Latn-RS" sz="2800" i="1" dirty="0" smtClean="0">
              <a:latin typeface="Calibri" pitchFamily="34" charset="0"/>
              <a:cs typeface="Calibri" pitchFamily="34" charset="0"/>
            </a:endParaRPr>
          </a:p>
          <a:p>
            <a:pPr>
              <a:buClr>
                <a:srgbClr val="C00000"/>
              </a:buClr>
            </a:pPr>
            <a:r>
              <a:rPr lang="en-US" sz="2800" i="1" dirty="0" err="1" smtClean="0">
                <a:latin typeface="Calibri" pitchFamily="34" charset="0"/>
                <a:cs typeface="Calibri" pitchFamily="34" charset="0"/>
              </a:rPr>
              <a:t>izmenjena</a:t>
            </a:r>
            <a:r>
              <a:rPr lang="en-US" sz="2800" i="1" dirty="0" smtClean="0">
                <a:latin typeface="Calibri" pitchFamily="34" charset="0"/>
                <a:cs typeface="Calibri" pitchFamily="34" charset="0"/>
              </a:rPr>
              <a:t> </a:t>
            </a:r>
            <a:r>
              <a:rPr lang="en-US" sz="2800" i="1" dirty="0" err="1" smtClean="0">
                <a:latin typeface="Calibri" pitchFamily="34" charset="0"/>
                <a:cs typeface="Calibri" pitchFamily="34" charset="0"/>
              </a:rPr>
              <a:t>centralna</a:t>
            </a:r>
            <a:r>
              <a:rPr lang="en-US" sz="2800" i="1" dirty="0" smtClean="0">
                <a:latin typeface="Calibri" pitchFamily="34" charset="0"/>
                <a:cs typeface="Calibri" pitchFamily="34" charset="0"/>
              </a:rPr>
              <a:t> </a:t>
            </a:r>
            <a:r>
              <a:rPr lang="en-US" sz="2800" i="1" dirty="0" err="1" smtClean="0">
                <a:latin typeface="Calibri" pitchFamily="34" charset="0"/>
                <a:cs typeface="Calibri" pitchFamily="34" charset="0"/>
              </a:rPr>
              <a:t>percepcija</a:t>
            </a:r>
            <a:endParaRPr lang="en-US" sz="2800" i="1" dirty="0" smtClean="0">
              <a:latin typeface="Calibri" pitchFamily="34" charset="0"/>
              <a:cs typeface="Calibri" pitchFamily="34" charset="0"/>
            </a:endParaRPr>
          </a:p>
        </p:txBody>
      </p:sp>
      <p:sp>
        <p:nvSpPr>
          <p:cNvPr id="4" name="Title 1"/>
          <p:cNvSpPr txBox="1">
            <a:spLocks/>
          </p:cNvSpPr>
          <p:nvPr/>
        </p:nvSpPr>
        <p:spPr>
          <a:xfrm>
            <a:off x="457200" y="304800"/>
            <a:ext cx="8229600" cy="1143000"/>
          </a:xfrm>
          <a:prstGeom prst="rect">
            <a:avLst/>
          </a:prstGeom>
          <a:solidFill>
            <a:schemeClr val="bg1">
              <a:lumMod val="9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dk1"/>
          </a:lnRef>
          <a:fillRef idx="2">
            <a:schemeClr val="dk1"/>
          </a:fillRef>
          <a:effectRef idx="1">
            <a:schemeClr val="dk1"/>
          </a:effectRef>
          <a:fontRef idx="minor">
            <a:schemeClr val="dk1"/>
          </a:fontRef>
        </p:style>
        <p:txBody>
          <a:bodyPr vert="horz" lIns="91440" tIns="45720" rIns="91440" bIns="45720" rtlCol="0" anchor="ctr">
            <a:noAutofit/>
          </a:bodyPr>
          <a:lstStyle/>
          <a:p>
            <a:pPr lvl="0" algn="ctr">
              <a:spcBef>
                <a:spcPct val="0"/>
              </a:spcBef>
            </a:pP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Patofiziologija</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dispneje</a:t>
            </a:r>
            <a:endParaRPr kumimoji="0" lang="en-US" sz="40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dispneje</a:t>
            </a:r>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lstStyle/>
          <a:p>
            <a:pPr>
              <a:buNone/>
            </a:pPr>
            <a:r>
              <a:rPr lang="sr-Latn-RS" dirty="0" smtClean="0">
                <a:latin typeface="Calibri" pitchFamily="34" charset="0"/>
                <a:cs typeface="Calibri" pitchFamily="34" charset="0"/>
              </a:rPr>
              <a:t>Procena Dispneje</a:t>
            </a:r>
          </a:p>
          <a:p>
            <a:pPr>
              <a:buClr>
                <a:srgbClr val="C00000"/>
              </a:buClr>
              <a:buFont typeface="Wingdings" pitchFamily="2" charset="2"/>
              <a:buChar char="§"/>
            </a:pPr>
            <a:r>
              <a:rPr lang="sr-Latn-R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Pet etioloških kategorija</a:t>
            </a:r>
          </a:p>
          <a:p>
            <a:pPr>
              <a:buClr>
                <a:srgbClr val="C00000"/>
              </a:buClr>
              <a:buNone/>
            </a:pPr>
            <a:r>
              <a:rPr lang="sr-Latn-RS" sz="2800" dirty="0" smtClean="0">
                <a:latin typeface="Calibri" pitchFamily="34" charset="0"/>
                <a:cs typeface="Calibri" pitchFamily="34" charset="0"/>
              </a:rPr>
              <a:t>    - Kardijalna</a:t>
            </a:r>
          </a:p>
          <a:p>
            <a:pPr>
              <a:buClr>
                <a:srgbClr val="C00000"/>
              </a:buClr>
              <a:buNone/>
            </a:pPr>
            <a:r>
              <a:rPr lang="sr-Latn-RS" sz="2800" dirty="0" smtClean="0">
                <a:latin typeface="Calibri" pitchFamily="34" charset="0"/>
                <a:cs typeface="Calibri" pitchFamily="34" charset="0"/>
              </a:rPr>
              <a:t>    - Pulmonalna</a:t>
            </a:r>
          </a:p>
          <a:p>
            <a:pPr>
              <a:buClr>
                <a:srgbClr val="C00000"/>
              </a:buClr>
              <a:buNone/>
            </a:pPr>
            <a:r>
              <a:rPr lang="sr-Latn-RS" sz="2800" dirty="0" smtClean="0">
                <a:latin typeface="Calibri" pitchFamily="34" charset="0"/>
                <a:cs typeface="Calibri" pitchFamily="34" charset="0"/>
              </a:rPr>
              <a:t>    - Neuromuskularna</a:t>
            </a:r>
          </a:p>
          <a:p>
            <a:pPr>
              <a:buClr>
                <a:srgbClr val="C00000"/>
              </a:buClr>
              <a:buNone/>
            </a:pPr>
            <a:r>
              <a:rPr lang="sr-Latn-RS" sz="2800" dirty="0" smtClean="0">
                <a:latin typeface="Calibri" pitchFamily="34" charset="0"/>
                <a:cs typeface="Calibri" pitchFamily="34" charset="0"/>
              </a:rPr>
              <a:t>    - Psihijatrijska/Socijalna/Spiritualna</a:t>
            </a:r>
          </a:p>
          <a:p>
            <a:pPr>
              <a:buClr>
                <a:srgbClr val="C00000"/>
              </a:buClr>
              <a:buNone/>
            </a:pPr>
            <a:r>
              <a:rPr lang="sr-Latn-RS" sz="2800" dirty="0" smtClean="0">
                <a:latin typeface="Calibri" pitchFamily="34" charset="0"/>
                <a:cs typeface="Calibri" pitchFamily="34" charset="0"/>
              </a:rPr>
              <a:t>    - Bilo koja kombinacija navedenog</a:t>
            </a:r>
            <a:endParaRPr lang="en-US" sz="28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dirty="0" err="1" smtClean="0">
                <a:solidFill>
                  <a:srgbClr val="002060"/>
                </a:solidFill>
                <a:effectLst>
                  <a:outerShdw blurRad="38100" dist="38100" dir="2700000" algn="tl">
                    <a:srgbClr val="000000">
                      <a:alpha val="43137"/>
                    </a:srgbClr>
                  </a:outerShdw>
                </a:effectLst>
                <a:latin typeface="Calibri" pitchFamily="34" charset="0"/>
                <a:cs typeface="Calibri" pitchFamily="34" charset="0"/>
              </a:rPr>
              <a:t>Palijativno</a:t>
            </a:r>
            <a:r>
              <a:rPr lang="en-US" dirty="0" smtClean="0">
                <a:solidFill>
                  <a:srgbClr val="002060"/>
                </a:solidFill>
                <a:effectLst>
                  <a:outerShdw blurRad="38100" dist="38100" dir="2700000" algn="tl">
                    <a:srgbClr val="000000">
                      <a:alpha val="43137"/>
                    </a:srgbClr>
                  </a:outerShdw>
                </a:effectLst>
                <a:latin typeface="Calibri" pitchFamily="34" charset="0"/>
                <a:cs typeface="Calibri" pitchFamily="34" charset="0"/>
              </a:rPr>
              <a:t> </a:t>
            </a:r>
            <a:r>
              <a:rPr lang="en-US" dirty="0" err="1" smtClean="0">
                <a:solidFill>
                  <a:srgbClr val="002060"/>
                </a:solidFill>
                <a:effectLst>
                  <a:outerShdw blurRad="38100" dist="38100" dir="2700000" algn="tl">
                    <a:srgbClr val="000000">
                      <a:alpha val="43137"/>
                    </a:srgbClr>
                  </a:outerShdw>
                </a:effectLst>
                <a:latin typeface="Calibri" pitchFamily="34" charset="0"/>
                <a:cs typeface="Calibri" pitchFamily="34" charset="0"/>
              </a:rPr>
              <a:t>zbrinjavanje</a:t>
            </a:r>
            <a:r>
              <a:rPr lang="en-US" sz="4800" dirty="0" smtClean="0">
                <a:solidFill>
                  <a:srgbClr val="002060"/>
                </a:solidFill>
              </a:rPr>
              <a:t> </a:t>
            </a:r>
            <a:endParaRPr lang="en-US" sz="4800" dirty="0">
              <a:solidFill>
                <a:srgbClr val="00206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lgn="just">
              <a:buClr>
                <a:srgbClr val="C00000"/>
              </a:buClr>
            </a:pPr>
            <a:endPar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lgn="just">
              <a:buClr>
                <a:srgbClr val="C00000"/>
              </a:buClr>
            </a:pP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NE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odnosi</a:t>
            </a:r>
            <a:r>
              <a:rPr lang="en-US" sz="2800" dirty="0" smtClean="0">
                <a:latin typeface="Calibri" pitchFamily="34" charset="0"/>
                <a:cs typeface="Calibri" pitchFamily="34" charset="0"/>
              </a:rPr>
              <a:t> se </a:t>
            </a:r>
            <a:r>
              <a:rPr lang="en-US" sz="2800" dirty="0" err="1" smtClean="0">
                <a:latin typeface="Calibri" pitchFamily="34" charset="0"/>
                <a:cs typeface="Calibri" pitchFamily="34" charset="0"/>
              </a:rPr>
              <a:t>samo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starije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bolesnike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već</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obolele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od</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neizlečivih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bolesti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svih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životnih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doba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od</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najmanje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dece</a:t>
            </a:r>
            <a:r>
              <a:rPr lang="en-US" sz="2800" dirty="0" smtClean="0">
                <a:latin typeface="Calibri" pitchFamily="34" charset="0"/>
                <a:cs typeface="Calibri" pitchFamily="34" charset="0"/>
              </a:rPr>
              <a:t> do </a:t>
            </a:r>
            <a:r>
              <a:rPr lang="en-US" sz="2800" dirty="0" err="1" smtClean="0">
                <a:latin typeface="Calibri" pitchFamily="34" charset="0"/>
                <a:cs typeface="Calibri" pitchFamily="34" charset="0"/>
              </a:rPr>
              <a:t>najstarijih</a:t>
            </a:r>
            <a:r>
              <a:rPr lang="en-US" sz="2800" dirty="0" smtClean="0">
                <a:latin typeface="Calibri" pitchFamily="34" charset="0"/>
                <a:cs typeface="Calibri" pitchFamily="34" charset="0"/>
              </a:rPr>
              <a:t>)</a:t>
            </a:r>
          </a:p>
          <a:p>
            <a:pPr algn="just">
              <a:buClr>
                <a:srgbClr val="C00000"/>
              </a:buClr>
            </a:pPr>
            <a:endParaRPr lang="en-US" sz="2800" dirty="0" smtClean="0">
              <a:latin typeface="Calibri" pitchFamily="34" charset="0"/>
              <a:cs typeface="Calibri" pitchFamily="34" charset="0"/>
            </a:endParaRPr>
          </a:p>
          <a:p>
            <a:pPr algn="just">
              <a:buClr>
                <a:srgbClr val="C00000"/>
              </a:buClr>
            </a:pPr>
            <a:r>
              <a:rPr lang="en-US" sz="2800" b="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NE </a:t>
            </a:r>
            <a:r>
              <a:rPr lang="en-US" sz="2800" dirty="0" err="1" smtClean="0">
                <a:latin typeface="Calibri" pitchFamily="34" charset="0"/>
                <a:cs typeface="Calibri" pitchFamily="34" charset="0"/>
              </a:rPr>
              <a:t>odnosi</a:t>
            </a:r>
            <a:r>
              <a:rPr lang="en-US" sz="2800" dirty="0" smtClean="0">
                <a:latin typeface="Calibri" pitchFamily="34" charset="0"/>
                <a:cs typeface="Calibri" pitchFamily="34" charset="0"/>
              </a:rPr>
              <a:t> se </a:t>
            </a:r>
            <a:r>
              <a:rPr lang="en-US" sz="2800" dirty="0" err="1" smtClean="0">
                <a:latin typeface="Calibri" pitchFamily="34" charset="0"/>
                <a:cs typeface="Calibri" pitchFamily="34" charset="0"/>
              </a:rPr>
              <a:t>samo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bolesnike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malignitetom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oko</a:t>
            </a:r>
            <a:r>
              <a:rPr lang="en-US" sz="2800" dirty="0" smtClean="0">
                <a:latin typeface="Calibri" pitchFamily="34" charset="0"/>
                <a:cs typeface="Calibri" pitchFamily="34" charset="0"/>
              </a:rPr>
              <a:t> 50%), </a:t>
            </a:r>
            <a:r>
              <a:rPr lang="en-US" sz="2800" dirty="0" err="1" smtClean="0">
                <a:latin typeface="Calibri" pitchFamily="34" charset="0"/>
                <a:cs typeface="Calibri" pitchFamily="34" charset="0"/>
              </a:rPr>
              <a:t>već</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obolele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od</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brojnih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drugih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neizlečivih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bolesti</a:t>
            </a:r>
            <a:r>
              <a:rPr lang="en-US" sz="2800" dirty="0" smtClean="0">
                <a:latin typeface="Calibri" pitchFamily="34" charset="0"/>
                <a:cs typeface="Calibri" pitchFamily="34" charset="0"/>
              </a:rPr>
              <a:t> – </a:t>
            </a:r>
            <a:r>
              <a:rPr lang="en-US" sz="2800" dirty="0" err="1" smtClean="0">
                <a:latin typeface="Calibri" pitchFamily="34" charset="0"/>
                <a:cs typeface="Calibri" pitchFamily="34" charset="0"/>
              </a:rPr>
              <a:t>progresivnih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hroničnih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nezaraznih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bolest</a:t>
            </a:r>
            <a:r>
              <a:rPr lang="en-US" dirty="0" err="1" smtClean="0">
                <a:latin typeface="Calibri" pitchFamily="34" charset="0"/>
                <a:cs typeface="Calibri" pitchFamily="34" charset="0"/>
              </a:rPr>
              <a:t>i</a:t>
            </a:r>
            <a:endParaRPr lang="en-US" dirty="0">
              <a:latin typeface="Calibri" pitchFamily="34" charset="0"/>
              <a:cs typeface="Calibri" pitchFamily="34" charset="0"/>
            </a:endParaRPr>
          </a:p>
        </p:txBody>
      </p:sp>
      <p:pic>
        <p:nvPicPr>
          <p:cNvPr id="126978" name="Picture 2"/>
          <p:cNvPicPr>
            <a:picLocks noChangeAspect="1" noChangeArrowheads="1"/>
          </p:cNvPicPr>
          <p:nvPr/>
        </p:nvPicPr>
        <p:blipFill>
          <a:blip r:embed="rId3"/>
          <a:srcRect/>
          <a:stretch>
            <a:fillRect/>
          </a:stretch>
        </p:blipFill>
        <p:spPr bwMode="auto">
          <a:xfrm>
            <a:off x="6448044" y="152400"/>
            <a:ext cx="2162556" cy="14580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0658" name="Picture 2" descr="https://player.slideplayer.com/19/5783934/data/images/img3.png"/>
          <p:cNvPicPr>
            <a:picLocks noChangeAspect="1" noChangeArrowheads="1"/>
          </p:cNvPicPr>
          <p:nvPr/>
        </p:nvPicPr>
        <p:blipFill>
          <a:blip r:embed="rId3"/>
          <a:srcRect/>
          <a:stretch>
            <a:fillRect/>
          </a:stretch>
        </p:blipFill>
        <p:spPr bwMode="auto">
          <a:xfrm>
            <a:off x="155575" y="-2674938"/>
            <a:ext cx="6010275" cy="5572126"/>
          </a:xfrm>
          <a:prstGeom prst="rect">
            <a:avLst/>
          </a:prstGeom>
          <a:noFill/>
        </p:spPr>
      </p:pic>
      <p:pic>
        <p:nvPicPr>
          <p:cNvPr id="70659" name="Picture 3"/>
          <p:cNvPicPr>
            <a:picLocks noChangeAspect="1" noChangeArrowheads="1"/>
          </p:cNvPicPr>
          <p:nvPr/>
        </p:nvPicPr>
        <p:blipFill>
          <a:blip r:embed="rId4"/>
          <a:srcRect/>
          <a:stretch>
            <a:fillRect/>
          </a:stretch>
        </p:blipFill>
        <p:spPr bwMode="auto">
          <a:xfrm>
            <a:off x="143256" y="76200"/>
            <a:ext cx="8924544" cy="6681216"/>
          </a:xfrm>
          <a:prstGeom prst="rect">
            <a:avLst/>
          </a:prstGeom>
          <a:noFill/>
          <a:ln w="9525">
            <a:noFill/>
            <a:miter lim="800000"/>
            <a:headEnd/>
            <a:tailEnd/>
          </a:ln>
          <a:effectLst/>
        </p:spPr>
      </p:pic>
      <p:sp>
        <p:nvSpPr>
          <p:cNvPr id="6" name="Oval 5"/>
          <p:cNvSpPr/>
          <p:nvPr/>
        </p:nvSpPr>
        <p:spPr>
          <a:xfrm>
            <a:off x="2895600" y="1295400"/>
            <a:ext cx="914400" cy="4572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t>UZROCI DISPNEJ</a:t>
            </a:r>
            <a:r>
              <a:rPr lang="sr-Latn-R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t>E</a:t>
            </a:r>
            <a:r>
              <a:rPr lang="en-U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t> </a:t>
            </a:r>
            <a:r>
              <a:rPr lang="sr-Latn-R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t/>
            </a:r>
            <a:br>
              <a:rPr lang="sr-Latn-R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br>
            <a:r>
              <a:rPr lang="en-U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t>U PALIJATIVNOM Z</a:t>
            </a:r>
            <a:r>
              <a:rPr lang="sr-Latn-R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t>BRINJAVANJU</a:t>
            </a:r>
            <a:endParaRPr lang="en-US" dirty="0">
              <a:solidFill>
                <a:schemeClr val="tx2">
                  <a:lumMod val="75000"/>
                </a:schemeClr>
              </a:solidFill>
            </a:endParaRPr>
          </a:p>
        </p:txBody>
      </p:sp>
      <p:sp>
        <p:nvSpPr>
          <p:cNvPr id="3" name="Content Placeholder 2"/>
          <p:cNvSpPr>
            <a:spLocks noGrp="1"/>
          </p:cNvSpPr>
          <p:nvPr>
            <p:ph idx="1"/>
          </p:nvPr>
        </p:nvSpPr>
        <p:spPr/>
        <p:txBody>
          <a:bodyPr>
            <a:normAutofit/>
          </a:bodyPr>
          <a:lstStyle/>
          <a:p>
            <a:r>
              <a:rPr lang="en-US" sz="35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Direkt</a:t>
            </a:r>
            <a:r>
              <a:rPr lang="sr-Latn-RS" sz="35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ni:</a:t>
            </a:r>
          </a:p>
          <a:p>
            <a:pPr>
              <a:buNone/>
            </a:pPr>
            <a:r>
              <a:rPr lang="sr-Latn-RS" dirty="0" smtClean="0">
                <a:latin typeface="Calibri" pitchFamily="34" charset="0"/>
                <a:cs typeface="Calibri" pitchFamily="34" charset="0"/>
              </a:rPr>
              <a:t>   </a:t>
            </a:r>
            <a:r>
              <a:rPr lang="sr-Latn-RS" sz="2600" dirty="0" smtClean="0">
                <a:latin typeface="Calibri" pitchFamily="34" charset="0"/>
                <a:cs typeface="Calibri" pitchFamily="34" charset="0"/>
              </a:rPr>
              <a:t>- </a:t>
            </a:r>
            <a:r>
              <a:rPr lang="en-US" sz="2600" dirty="0" err="1" smtClean="0">
                <a:latin typeface="Calibri" pitchFamily="34" charset="0"/>
                <a:cs typeface="Calibri" pitchFamily="34" charset="0"/>
              </a:rPr>
              <a:t>Tumorska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masa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pleuralni</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i</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perikardni</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izliv</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paraliza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freničnog</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nerva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opstrukcija</a:t>
            </a:r>
            <a:r>
              <a:rPr lang="en-US" sz="2600" dirty="0" smtClean="0">
                <a:latin typeface="Calibri" pitchFamily="34" charset="0"/>
                <a:cs typeface="Calibri" pitchFamily="34" charset="0"/>
              </a:rPr>
              <a:t> </a:t>
            </a:r>
            <a:r>
              <a:rPr lang="sr-Latn-RS" sz="2600" dirty="0" smtClean="0">
                <a:latin typeface="Calibri" pitchFamily="34" charset="0"/>
                <a:cs typeface="Calibri" pitchFamily="34" charset="0"/>
              </a:rPr>
              <a:t>gornje </a:t>
            </a:r>
            <a:r>
              <a:rPr lang="en-US" sz="2600" dirty="0" err="1" smtClean="0">
                <a:latin typeface="Calibri" pitchFamily="34" charset="0"/>
                <a:cs typeface="Calibri" pitchFamily="34" charset="0"/>
              </a:rPr>
              <a:t>šuplje</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vene</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karcinomatoza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opstrukcija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disajnih</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puteva</a:t>
            </a:r>
            <a:r>
              <a:rPr lang="sr-Latn-RS" sz="2600" dirty="0" smtClean="0">
                <a:latin typeface="Calibri" pitchFamily="34" charset="0"/>
                <a:cs typeface="Calibri" pitchFamily="34" charset="0"/>
              </a:rPr>
              <a:t>, hepatomegalija, a</a:t>
            </a:r>
            <a:r>
              <a:rPr lang="en-US" sz="2600" dirty="0" err="1" smtClean="0">
                <a:latin typeface="Calibri" pitchFamily="34" charset="0"/>
                <a:cs typeface="Calibri" pitchFamily="34" charset="0"/>
              </a:rPr>
              <a:t>scit</a:t>
            </a:r>
            <a:endParaRPr lang="sr-Latn-RS" sz="2600" dirty="0" smtClean="0">
              <a:latin typeface="Calibri" pitchFamily="34" charset="0"/>
              <a:cs typeface="Calibri" pitchFamily="34" charset="0"/>
            </a:endParaRPr>
          </a:p>
          <a:p>
            <a:r>
              <a:rPr lang="en-US" sz="35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Indirektn</a:t>
            </a:r>
            <a:r>
              <a:rPr lang="sr-Latn-RS" sz="35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i: </a:t>
            </a:r>
          </a:p>
          <a:p>
            <a:pPr>
              <a:buNone/>
            </a:pPr>
            <a:r>
              <a:rPr lang="sr-Latn-RS" dirty="0" smtClean="0">
                <a:latin typeface="Calibri" pitchFamily="34" charset="0"/>
                <a:cs typeface="Calibri" pitchFamily="34" charset="0"/>
              </a:rPr>
              <a:t>     </a:t>
            </a:r>
            <a:r>
              <a:rPr lang="sr-Latn-RS" sz="2600" dirty="0" smtClean="0">
                <a:latin typeface="Calibri" pitchFamily="34" charset="0"/>
                <a:cs typeface="Calibri" pitchFamily="34" charset="0"/>
              </a:rPr>
              <a:t>- </a:t>
            </a:r>
            <a:r>
              <a:rPr lang="en-US" sz="2600" dirty="0" err="1" smtClean="0">
                <a:latin typeface="Calibri" pitchFamily="34" charset="0"/>
                <a:cs typeface="Calibri" pitchFamily="34" charset="0"/>
              </a:rPr>
              <a:t>Anemija</a:t>
            </a:r>
            <a:r>
              <a:rPr lang="en-US" sz="2600" dirty="0" smtClean="0">
                <a:latin typeface="Calibri" pitchFamily="34" charset="0"/>
                <a:cs typeface="Calibri" pitchFamily="34" charset="0"/>
              </a:rPr>
              <a:t>, </a:t>
            </a:r>
            <a:r>
              <a:rPr lang="sr-Latn-RS" sz="2600" dirty="0" smtClean="0">
                <a:latin typeface="Calibri" pitchFamily="34" charset="0"/>
                <a:cs typeface="Calibri" pitchFamily="34" charset="0"/>
              </a:rPr>
              <a:t>d</a:t>
            </a:r>
            <a:r>
              <a:rPr lang="en-US" sz="2600" dirty="0" err="1" smtClean="0"/>
              <a:t>isbalans</a:t>
            </a:r>
            <a:r>
              <a:rPr lang="en-US" sz="2600" dirty="0" smtClean="0"/>
              <a:t> </a:t>
            </a:r>
            <a:r>
              <a:rPr lang="en-US" sz="2600" dirty="0" err="1" smtClean="0"/>
              <a:t>minerala</a:t>
            </a:r>
            <a:r>
              <a:rPr lang="en-US" sz="2600" dirty="0" smtClean="0"/>
              <a:t> </a:t>
            </a:r>
            <a:r>
              <a:rPr lang="en-US" sz="2600" dirty="0" err="1" smtClean="0"/>
              <a:t>i</a:t>
            </a:r>
            <a:r>
              <a:rPr lang="en-US" sz="2600" dirty="0" smtClean="0"/>
              <a:t> </a:t>
            </a:r>
            <a:r>
              <a:rPr lang="en-US" sz="2600" dirty="0" err="1" smtClean="0"/>
              <a:t>elektrolita</a:t>
            </a:r>
            <a:r>
              <a:rPr lang="sr-Latn-RS" sz="2600" dirty="0" smtClean="0"/>
              <a:t>,</a:t>
            </a:r>
            <a:r>
              <a:rPr lang="en-US" sz="2600" dirty="0" smtClean="0"/>
              <a:t> </a:t>
            </a:r>
            <a:r>
              <a:rPr lang="sr-Latn-RS" sz="2600" dirty="0" smtClean="0"/>
              <a:t>     </a:t>
            </a:r>
            <a:r>
              <a:rPr lang="en-US" sz="2600" dirty="0" err="1" smtClean="0">
                <a:latin typeface="Calibri" pitchFamily="34" charset="0"/>
                <a:cs typeface="Calibri" pitchFamily="34" charset="0"/>
              </a:rPr>
              <a:t>kaheksija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infekcija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plućna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embolija</a:t>
            </a:r>
            <a:r>
              <a:rPr lang="en-US" sz="2600" dirty="0" smtClean="0">
                <a:latin typeface="Calibri" pitchFamily="34" charset="0"/>
                <a:cs typeface="Calibri" pitchFamily="34" charset="0"/>
              </a:rPr>
              <a:t>,</a:t>
            </a:r>
            <a:r>
              <a:rPr lang="sr-Latn-RS" sz="2600" dirty="0" smtClean="0">
                <a:latin typeface="Calibri" pitchFamily="34" charset="0"/>
                <a:cs typeface="Calibri" pitchFamily="34" charset="0"/>
              </a:rPr>
              <a:t> n</a:t>
            </a:r>
            <a:r>
              <a:rPr lang="en-US" sz="2600" dirty="0" err="1" smtClean="0"/>
              <a:t>eurološki</a:t>
            </a:r>
            <a:r>
              <a:rPr lang="en-US" sz="2600" dirty="0" smtClean="0"/>
              <a:t> </a:t>
            </a:r>
            <a:r>
              <a:rPr lang="en-US" sz="2600" dirty="0" err="1" smtClean="0"/>
              <a:t>paraneoplastični</a:t>
            </a:r>
            <a:r>
              <a:rPr lang="en-US" sz="2600" dirty="0" smtClean="0"/>
              <a:t> </a:t>
            </a:r>
            <a:r>
              <a:rPr lang="en-US" sz="2600" dirty="0" err="1" smtClean="0"/>
              <a:t>sindromi</a:t>
            </a:r>
            <a:r>
              <a:rPr lang="sr-Latn-RS" sz="2600" dirty="0" smtClean="0"/>
              <a:t>, aspiracija</a:t>
            </a:r>
            <a:endParaRPr lang="sr-Latn-RS" sz="2600" dirty="0" smtClean="0">
              <a:latin typeface="Calibri" pitchFamily="34" charset="0"/>
              <a:cs typeface="Calibri" pitchFamily="34" charset="0"/>
            </a:endParaRP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t>UZROCI DISPNEJ</a:t>
            </a:r>
            <a:r>
              <a:rPr lang="sr-Latn-R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t>E</a:t>
            </a:r>
            <a:r>
              <a:rPr lang="en-U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t> </a:t>
            </a:r>
            <a:r>
              <a:rPr lang="sr-Latn-R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t/>
            </a:r>
            <a:br>
              <a:rPr lang="sr-Latn-R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br>
            <a:r>
              <a:rPr lang="en-U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t>U PALIJATIVNOM Z</a:t>
            </a:r>
            <a:r>
              <a:rPr lang="sr-Latn-RS" dirty="0" smtClean="0">
                <a:solidFill>
                  <a:schemeClr val="tx2">
                    <a:lumMod val="75000"/>
                  </a:schemeClr>
                </a:solidFill>
                <a:effectLst>
                  <a:outerShdw blurRad="38100" dist="38100" dir="2700000" algn="tl">
                    <a:srgbClr val="000000">
                      <a:alpha val="43137"/>
                    </a:srgbClr>
                  </a:outerShdw>
                </a:effectLst>
                <a:latin typeface="Calibri" pitchFamily="34" charset="0"/>
                <a:cs typeface="Calibri" pitchFamily="34" charset="0"/>
              </a:rPr>
              <a:t>BRINJAVANJU</a:t>
            </a:r>
            <a:endParaRPr lang="en-US" dirty="0"/>
          </a:p>
        </p:txBody>
      </p:sp>
      <p:sp>
        <p:nvSpPr>
          <p:cNvPr id="3" name="Content Placeholder 2"/>
          <p:cNvSpPr>
            <a:spLocks noGrp="1"/>
          </p:cNvSpPr>
          <p:nvPr>
            <p:ph idx="1"/>
          </p:nvPr>
        </p:nvSpPr>
        <p:spPr/>
        <p:txBody>
          <a:bodyPr>
            <a:normAutofit/>
          </a:bodyPr>
          <a:lstStyle/>
          <a:p>
            <a:r>
              <a:rPr lang="en-US"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U</a:t>
            </a:r>
            <a:r>
              <a:rPr lang="sr-Latn-RS"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zroci u vezi sa lečenjem</a:t>
            </a:r>
            <a:endParaRPr lang="en-US"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lnSpc>
                <a:spcPct val="90000"/>
              </a:lnSpc>
              <a:buNone/>
            </a:pPr>
            <a:r>
              <a:rPr lang="sr-Latn-RS" dirty="0" smtClean="0"/>
              <a:t>    </a:t>
            </a:r>
            <a:r>
              <a:rPr lang="sr-Latn-RS" sz="3000" dirty="0" smtClean="0">
                <a:latin typeface="Calibri" pitchFamily="34" charset="0"/>
                <a:cs typeface="Calibri" pitchFamily="34" charset="0"/>
              </a:rPr>
              <a:t>- </a:t>
            </a:r>
            <a:r>
              <a:rPr lang="en-US" sz="3000" dirty="0" err="1" smtClean="0">
                <a:latin typeface="Calibri" pitchFamily="34" charset="0"/>
                <a:cs typeface="Calibri" pitchFamily="34" charset="0"/>
              </a:rPr>
              <a:t>Hirur</a:t>
            </a:r>
            <a:r>
              <a:rPr lang="sr-Latn-RS" sz="3000" dirty="0" smtClean="0">
                <a:latin typeface="Calibri" pitchFamily="34" charset="0"/>
                <a:cs typeface="Calibri" pitchFamily="34" charset="0"/>
              </a:rPr>
              <a:t>ške intevencije, r</a:t>
            </a:r>
            <a:r>
              <a:rPr lang="en-US" sz="3000" dirty="0" err="1" smtClean="0">
                <a:latin typeface="Calibri" pitchFamily="34" charset="0"/>
                <a:cs typeface="Calibri" pitchFamily="34" charset="0"/>
              </a:rPr>
              <a:t>adijacioni</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pneumonitis</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fibroza</a:t>
            </a:r>
            <a:r>
              <a:rPr lang="sr-Latn-RS" sz="3000" dirty="0" smtClean="0">
                <a:latin typeface="Calibri" pitchFamily="34" charset="0"/>
                <a:cs typeface="Calibri" pitchFamily="34" charset="0"/>
              </a:rPr>
              <a:t>,</a:t>
            </a:r>
            <a:r>
              <a:rPr lang="en-US" sz="3000" dirty="0" smtClean="0">
                <a:latin typeface="Calibri" pitchFamily="34" charset="0"/>
                <a:cs typeface="Calibri" pitchFamily="34" charset="0"/>
              </a:rPr>
              <a:t> </a:t>
            </a:r>
            <a:r>
              <a:rPr lang="sr-Latn-RS" sz="3000" dirty="0" smtClean="0">
                <a:latin typeface="Calibri" pitchFamily="34" charset="0"/>
                <a:cs typeface="Calibri" pitchFamily="34" charset="0"/>
              </a:rPr>
              <a:t>HT </a:t>
            </a:r>
            <a:r>
              <a:rPr lang="en-US" sz="3000" dirty="0" err="1" smtClean="0">
                <a:latin typeface="Calibri" pitchFamily="34" charset="0"/>
                <a:cs typeface="Calibri" pitchFamily="34" charset="0"/>
              </a:rPr>
              <a:t>izazvana</a:t>
            </a:r>
            <a:r>
              <a:rPr lang="en-US" sz="3000" dirty="0" smtClean="0">
                <a:latin typeface="Calibri" pitchFamily="34" charset="0"/>
                <a:cs typeface="Calibri" pitchFamily="34" charset="0"/>
              </a:rPr>
              <a:t> </a:t>
            </a:r>
            <a:r>
              <a:rPr lang="sr-Latn-RS" sz="3000" dirty="0" smtClean="0">
                <a:latin typeface="Calibri" pitchFamily="34" charset="0"/>
                <a:cs typeface="Calibri" pitchFamily="34" charset="0"/>
              </a:rPr>
              <a:t>plućna </a:t>
            </a:r>
            <a:r>
              <a:rPr lang="en-US" sz="3000" dirty="0" err="1" smtClean="0">
                <a:latin typeface="Calibri" pitchFamily="34" charset="0"/>
                <a:cs typeface="Calibri" pitchFamily="34" charset="0"/>
              </a:rPr>
              <a:t>fibroza</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bleomicin</a:t>
            </a:r>
            <a:r>
              <a:rPr lang="en-US" sz="3000" dirty="0" smtClean="0">
                <a:latin typeface="Calibri" pitchFamily="34" charset="0"/>
                <a:cs typeface="Calibri" pitchFamily="34" charset="0"/>
              </a:rPr>
              <a:t>)</a:t>
            </a:r>
            <a:r>
              <a:rPr lang="sr-Latn-RS" sz="3000" dirty="0" smtClean="0">
                <a:latin typeface="Calibri" pitchFamily="34" charset="0"/>
                <a:cs typeface="Calibri" pitchFamily="34" charset="0"/>
              </a:rPr>
              <a:t>, HT izazvana miokar</a:t>
            </a:r>
            <a:r>
              <a:rPr lang="en-US" sz="3000" dirty="0" err="1" smtClean="0">
                <a:latin typeface="Calibri" pitchFamily="34" charset="0"/>
                <a:cs typeface="Calibri" pitchFamily="34" charset="0"/>
              </a:rPr>
              <a:t>diopatija</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adriamicin</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ciklofosfamid</a:t>
            </a:r>
            <a:r>
              <a:rPr lang="en-US" sz="3000" dirty="0" smtClean="0">
                <a:latin typeface="Calibri" pitchFamily="34" charset="0"/>
                <a:cs typeface="Calibri" pitchFamily="34" charset="0"/>
              </a:rPr>
              <a:t>)</a:t>
            </a:r>
            <a:r>
              <a:rPr lang="sr-Latn-RS" sz="3000" dirty="0" smtClean="0">
                <a:latin typeface="Calibri" pitchFamily="34" charset="0"/>
                <a:cs typeface="Calibri" pitchFamily="34" charset="0"/>
              </a:rPr>
              <a:t>, n</a:t>
            </a:r>
            <a:r>
              <a:rPr lang="en-US" sz="3000" dirty="0" err="1" smtClean="0">
                <a:latin typeface="Calibri" pitchFamily="34" charset="0"/>
                <a:cs typeface="Calibri" pitchFamily="34" charset="0"/>
              </a:rPr>
              <a:t>eutropeni</a:t>
            </a:r>
            <a:r>
              <a:rPr lang="sr-Latn-RS" sz="3000" dirty="0" smtClean="0">
                <a:latin typeface="Calibri" pitchFamily="34" charset="0"/>
                <a:cs typeface="Calibri" pitchFamily="34" charset="0"/>
              </a:rPr>
              <a:t>jska</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infekcija</a:t>
            </a:r>
            <a:endParaRPr lang="sr-Latn-RS" dirty="0" smtClean="0">
              <a:latin typeface="Calibri" pitchFamily="34" charset="0"/>
              <a:cs typeface="Calibri" pitchFamily="34" charset="0"/>
            </a:endParaRPr>
          </a:p>
          <a:p>
            <a:r>
              <a:rPr lang="en-US"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Ko-morbiditet</a:t>
            </a:r>
            <a:r>
              <a:rPr lang="sr-Latn-RS"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i</a:t>
            </a:r>
          </a:p>
          <a:p>
            <a:pPr>
              <a:lnSpc>
                <a:spcPct val="90000"/>
              </a:lnSpc>
              <a:spcBef>
                <a:spcPts val="720"/>
              </a:spcBef>
              <a:buNone/>
            </a:pPr>
            <a:r>
              <a:rPr lang="sr-Latn-RS" dirty="0" smtClean="0">
                <a:latin typeface="Calibri" pitchFamily="34" charset="0"/>
                <a:cs typeface="Calibri" pitchFamily="34" charset="0"/>
              </a:rPr>
              <a:t>    - </a:t>
            </a:r>
            <a:r>
              <a:rPr lang="sr-Latn-RS" sz="3000" dirty="0" smtClean="0">
                <a:latin typeface="Calibri" pitchFamily="34" charset="0"/>
                <a:cs typeface="Calibri" pitchFamily="34" charset="0"/>
              </a:rPr>
              <a:t>B</a:t>
            </a:r>
            <a:r>
              <a:rPr lang="en-US" sz="3000" dirty="0" err="1" smtClean="0">
                <a:latin typeface="Calibri" pitchFamily="34" charset="0"/>
                <a:cs typeface="Calibri" pitchFamily="34" charset="0"/>
              </a:rPr>
              <a:t>olesti</a:t>
            </a:r>
            <a:r>
              <a:rPr lang="en-US" sz="3000" dirty="0" smtClean="0">
                <a:latin typeface="Calibri" pitchFamily="34" charset="0"/>
                <a:cs typeface="Calibri" pitchFamily="34" charset="0"/>
              </a:rPr>
              <a:t> </a:t>
            </a:r>
            <a:r>
              <a:rPr lang="sr-Latn-RS" sz="3000" dirty="0" smtClean="0">
                <a:latin typeface="Calibri" pitchFamily="34" charset="0"/>
                <a:cs typeface="Calibri" pitchFamily="34" charset="0"/>
              </a:rPr>
              <a:t>d</a:t>
            </a:r>
            <a:r>
              <a:rPr lang="en-US" sz="3000" dirty="0" err="1" smtClean="0">
                <a:latin typeface="Calibri" pitchFamily="34" charset="0"/>
                <a:cs typeface="Calibri" pitchFamily="34" charset="0"/>
              </a:rPr>
              <a:t>isajni</a:t>
            </a:r>
            <a:r>
              <a:rPr lang="sr-Latn-RS" sz="3000" dirty="0" smtClean="0">
                <a:latin typeface="Calibri" pitchFamily="34" charset="0"/>
                <a:cs typeface="Calibri" pitchFamily="34" charset="0"/>
              </a:rPr>
              <a:t>h</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putev</a:t>
            </a:r>
            <a:r>
              <a:rPr lang="sr-Latn-RS" sz="3000" dirty="0" smtClean="0">
                <a:latin typeface="Calibri" pitchFamily="34" charset="0"/>
                <a:cs typeface="Calibri" pitchFamily="34" charset="0"/>
              </a:rPr>
              <a:t>a (HOBP)</a:t>
            </a:r>
            <a:r>
              <a:rPr lang="en-US" sz="3000" dirty="0" smtClean="0">
                <a:latin typeface="Calibri" pitchFamily="34" charset="0"/>
                <a:cs typeface="Calibri" pitchFamily="34" charset="0"/>
              </a:rPr>
              <a:t>,</a:t>
            </a:r>
            <a:r>
              <a:rPr lang="sr-Latn-RS" sz="3000" dirty="0" smtClean="0">
                <a:latin typeface="Calibri" pitchFamily="34" charset="0"/>
                <a:cs typeface="Calibri" pitchFamily="34" charset="0"/>
              </a:rPr>
              <a:t> </a:t>
            </a:r>
            <a:r>
              <a:rPr lang="en-US" sz="3000" dirty="0" err="1" smtClean="0">
                <a:latin typeface="Calibri" pitchFamily="34" charset="0"/>
                <a:cs typeface="Calibri" pitchFamily="34" charset="0"/>
              </a:rPr>
              <a:t>srca</a:t>
            </a:r>
            <a:r>
              <a:rPr lang="sr-Latn-RS" sz="3000" dirty="0" smtClean="0">
                <a:latin typeface="Calibri" pitchFamily="34" charset="0"/>
                <a:cs typeface="Calibri" pitchFamily="34" charset="0"/>
              </a:rPr>
              <a:t> (SI)</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i</a:t>
            </a:r>
            <a:r>
              <a:rPr lang="en-US" sz="3000" dirty="0" smtClean="0">
                <a:latin typeface="Calibri" pitchFamily="34" charset="0"/>
                <a:cs typeface="Calibri" pitchFamily="34" charset="0"/>
              </a:rPr>
              <a:t> </a:t>
            </a:r>
            <a:r>
              <a:rPr lang="sr-Latn-RS" sz="3000" dirty="0" smtClean="0">
                <a:latin typeface="Calibri" pitchFamily="34" charset="0"/>
                <a:cs typeface="Calibri" pitchFamily="34" charset="0"/>
              </a:rPr>
              <a:t>  </a:t>
            </a:r>
            <a:r>
              <a:rPr lang="en-US" sz="3000" dirty="0" err="1" smtClean="0">
                <a:latin typeface="Calibri" pitchFamily="34" charset="0"/>
                <a:cs typeface="Calibri" pitchFamily="34" charset="0"/>
              </a:rPr>
              <a:t>bubrega</a:t>
            </a:r>
            <a:r>
              <a:rPr lang="en-US" sz="3000" dirty="0" smtClean="0">
                <a:latin typeface="Calibri" pitchFamily="34" charset="0"/>
                <a:cs typeface="Calibri" pitchFamily="34" charset="0"/>
              </a:rPr>
              <a:t>,</a:t>
            </a:r>
            <a:r>
              <a:rPr lang="sr-Latn-RS" sz="3000" dirty="0" smtClean="0">
                <a:latin typeface="Calibri" pitchFamily="34" charset="0"/>
                <a:cs typeface="Calibri" pitchFamily="34" charset="0"/>
              </a:rPr>
              <a:t> </a:t>
            </a:r>
            <a:r>
              <a:rPr lang="en-US" sz="3000" dirty="0" err="1" smtClean="0">
                <a:latin typeface="Calibri" pitchFamily="34" charset="0"/>
                <a:cs typeface="Calibri" pitchFamily="34" charset="0"/>
              </a:rPr>
              <a:t>depresija</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anksioznost</a:t>
            </a:r>
            <a:endParaRPr lang="en-US" sz="3000" dirty="0" smtClean="0">
              <a:latin typeface="Calibri" pitchFamily="34" charset="0"/>
              <a:cs typeface="Calibri" pitchFamily="34" charset="0"/>
            </a:endParaRP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Prevalenca Dispneje u malignitetima</a:t>
            </a:r>
            <a:endParaRPr lang="en-US"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lstStyle/>
          <a:p>
            <a:endParaRPr lang="sr-Latn-RS" dirty="0" smtClean="0"/>
          </a:p>
          <a:p>
            <a:r>
              <a:rPr lang="sr-Latn-RS" dirty="0" smtClean="0">
                <a:latin typeface="Calibri" pitchFamily="34" charset="0"/>
                <a:cs typeface="Calibri" pitchFamily="34" charset="0"/>
              </a:rPr>
              <a:t>V</a:t>
            </a:r>
            <a:r>
              <a:rPr lang="en-US" dirty="0" err="1" smtClean="0">
                <a:latin typeface="Calibri" pitchFamily="34" charset="0"/>
                <a:cs typeface="Calibri" pitchFamily="34" charset="0"/>
              </a:rPr>
              <a:t>ari</a:t>
            </a:r>
            <a:r>
              <a:rPr lang="sr-Latn-RS" dirty="0" smtClean="0">
                <a:latin typeface="Calibri" pitchFamily="34" charset="0"/>
                <a:cs typeface="Calibri" pitchFamily="34" charset="0"/>
              </a:rPr>
              <a:t>jabilna</a:t>
            </a:r>
            <a:r>
              <a:rPr lang="en-US" dirty="0" smtClean="0">
                <a:latin typeface="Calibri" pitchFamily="34" charset="0"/>
                <a:cs typeface="Calibri" pitchFamily="34" charset="0"/>
              </a:rPr>
              <a:t> </a:t>
            </a:r>
            <a:r>
              <a:rPr lang="en-US" dirty="0" err="1" smtClean="0">
                <a:latin typeface="Calibri" pitchFamily="34" charset="0"/>
                <a:cs typeface="Calibri" pitchFamily="34" charset="0"/>
              </a:rPr>
              <a:t>zavisno</a:t>
            </a:r>
            <a:r>
              <a:rPr lang="en-US" dirty="0" smtClean="0">
                <a:latin typeface="Calibri" pitchFamily="34" charset="0"/>
                <a:cs typeface="Calibri" pitchFamily="34" charset="0"/>
              </a:rPr>
              <a:t> </a:t>
            </a:r>
            <a:r>
              <a:rPr lang="en-US" dirty="0" err="1" smtClean="0">
                <a:latin typeface="Calibri" pitchFamily="34" charset="0"/>
                <a:cs typeface="Calibri" pitchFamily="34" charset="0"/>
              </a:rPr>
              <a:t>od</a:t>
            </a:r>
            <a:r>
              <a:rPr lang="en-US" dirty="0" smtClean="0">
                <a:latin typeface="Calibri" pitchFamily="34" charset="0"/>
                <a:cs typeface="Calibri" pitchFamily="34" charset="0"/>
              </a:rPr>
              <a:t> </a:t>
            </a:r>
            <a:r>
              <a:rPr lang="en-US" dirty="0" err="1" smtClean="0">
                <a:latin typeface="Calibri" pitchFamily="34" charset="0"/>
                <a:cs typeface="Calibri" pitchFamily="34" charset="0"/>
              </a:rPr>
              <a:t>primarnog</a:t>
            </a:r>
            <a:r>
              <a:rPr lang="en-US" dirty="0" smtClean="0">
                <a:latin typeface="Calibri" pitchFamily="34" charset="0"/>
                <a:cs typeface="Calibri" pitchFamily="34" charset="0"/>
              </a:rPr>
              <a:t> </a:t>
            </a:r>
            <a:r>
              <a:rPr lang="en-US" dirty="0" err="1" smtClean="0">
                <a:latin typeface="Calibri" pitchFamily="34" charset="0"/>
                <a:cs typeface="Calibri" pitchFamily="34" charset="0"/>
              </a:rPr>
              <a:t>mesta</a:t>
            </a:r>
            <a:r>
              <a:rPr lang="en-US" dirty="0" smtClean="0">
                <a:latin typeface="Calibri" pitchFamily="34" charset="0"/>
                <a:cs typeface="Calibri" pitchFamily="34" charset="0"/>
              </a:rPr>
              <a:t> </a:t>
            </a:r>
            <a:r>
              <a:rPr lang="en-US" dirty="0" err="1" smtClean="0">
                <a:latin typeface="Calibri" pitchFamily="34" charset="0"/>
                <a:cs typeface="Calibri" pitchFamily="34" charset="0"/>
              </a:rPr>
              <a:t>tumora</a:t>
            </a:r>
            <a:endParaRPr lang="sr-Latn-RS" dirty="0" smtClean="0">
              <a:latin typeface="Calibri" pitchFamily="34" charset="0"/>
              <a:cs typeface="Calibri" pitchFamily="34" charset="0"/>
            </a:endParaRPr>
          </a:p>
          <a:p>
            <a:r>
              <a:rPr lang="sr-Latn-RS" dirty="0" smtClean="0">
                <a:latin typeface="Calibri" pitchFamily="34" charset="0"/>
                <a:cs typeface="Calibri" pitchFamily="34" charset="0"/>
              </a:rPr>
              <a:t>≈</a:t>
            </a:r>
            <a:r>
              <a:rPr lang="en-US" dirty="0" smtClean="0">
                <a:latin typeface="Calibri" pitchFamily="34" charset="0"/>
                <a:cs typeface="Calibri" pitchFamily="34" charset="0"/>
              </a:rPr>
              <a:t>75% </a:t>
            </a:r>
            <a:r>
              <a:rPr lang="sr-Latn-RS" dirty="0" smtClean="0">
                <a:latin typeface="Calibri" pitchFamily="34" charset="0"/>
                <a:cs typeface="Calibri" pitchFamily="34" charset="0"/>
              </a:rPr>
              <a:t>pacijenata </a:t>
            </a:r>
            <a:r>
              <a:rPr lang="en-US" dirty="0" err="1" smtClean="0">
                <a:latin typeface="Calibri" pitchFamily="34" charset="0"/>
                <a:cs typeface="Calibri" pitchFamily="34" charset="0"/>
              </a:rPr>
              <a:t>sa</a:t>
            </a:r>
            <a:r>
              <a:rPr lang="en-US" dirty="0" smtClean="0">
                <a:latin typeface="Calibri" pitchFamily="34" charset="0"/>
                <a:cs typeface="Calibri" pitchFamily="34" charset="0"/>
              </a:rPr>
              <a:t> </a:t>
            </a:r>
            <a:r>
              <a:rPr lang="en-US" dirty="0" err="1" smtClean="0">
                <a:latin typeface="Calibri" pitchFamily="34" charset="0"/>
                <a:cs typeface="Calibri" pitchFamily="34" charset="0"/>
              </a:rPr>
              <a:t>primarnim</a:t>
            </a:r>
            <a:r>
              <a:rPr lang="sr-Latn-RS" dirty="0" smtClean="0">
                <a:latin typeface="Calibri" pitchFamily="34" charset="0"/>
                <a:cs typeface="Calibri" pitchFamily="34" charset="0"/>
              </a:rPr>
              <a:t> Ca </a:t>
            </a:r>
            <a:r>
              <a:rPr lang="en-US" dirty="0" err="1" smtClean="0">
                <a:latin typeface="Calibri" pitchFamily="34" charset="0"/>
                <a:cs typeface="Calibri" pitchFamily="34" charset="0"/>
              </a:rPr>
              <a:t>pluća</a:t>
            </a:r>
            <a:r>
              <a:rPr lang="en-US" dirty="0" smtClean="0">
                <a:latin typeface="Calibri" pitchFamily="34" charset="0"/>
                <a:cs typeface="Calibri" pitchFamily="34" charset="0"/>
              </a:rPr>
              <a:t>, </a:t>
            </a:r>
            <a:r>
              <a:rPr lang="en-US" dirty="0" err="1" smtClean="0">
                <a:latin typeface="Calibri" pitchFamily="34" charset="0"/>
                <a:cs typeface="Calibri" pitchFamily="34" charset="0"/>
              </a:rPr>
              <a:t>bronha</a:t>
            </a:r>
            <a:r>
              <a:rPr lang="en-US" dirty="0" smtClean="0">
                <a:latin typeface="Calibri" pitchFamily="34" charset="0"/>
                <a:cs typeface="Calibri" pitchFamily="34" charset="0"/>
              </a:rPr>
              <a:t> </a:t>
            </a:r>
            <a:r>
              <a:rPr lang="en-US" dirty="0" err="1" smtClean="0">
                <a:latin typeface="Calibri" pitchFamily="34" charset="0"/>
                <a:cs typeface="Calibri" pitchFamily="34" charset="0"/>
              </a:rPr>
              <a:t>i</a:t>
            </a:r>
            <a:r>
              <a:rPr lang="en-US" dirty="0" smtClean="0">
                <a:latin typeface="Calibri" pitchFamily="34" charset="0"/>
                <a:cs typeface="Calibri" pitchFamily="34" charset="0"/>
              </a:rPr>
              <a:t> </a:t>
            </a:r>
            <a:r>
              <a:rPr lang="en-US" dirty="0" err="1" smtClean="0">
                <a:latin typeface="Calibri" pitchFamily="34" charset="0"/>
                <a:cs typeface="Calibri" pitchFamily="34" charset="0"/>
              </a:rPr>
              <a:t>traheje</a:t>
            </a:r>
            <a:r>
              <a:rPr lang="en-US" dirty="0" smtClean="0">
                <a:latin typeface="Calibri" pitchFamily="34" charset="0"/>
                <a:cs typeface="Calibri" pitchFamily="34" charset="0"/>
              </a:rPr>
              <a:t> (</a:t>
            </a:r>
            <a:r>
              <a:rPr lang="en-US" dirty="0" err="1" smtClean="0">
                <a:latin typeface="Calibri" pitchFamily="34" charset="0"/>
                <a:cs typeface="Calibri" pitchFamily="34" charset="0"/>
              </a:rPr>
              <a:t>Muers</a:t>
            </a:r>
            <a:r>
              <a:rPr lang="en-US" dirty="0" smtClean="0">
                <a:latin typeface="Calibri" pitchFamily="34" charset="0"/>
                <a:cs typeface="Calibri" pitchFamily="34" charset="0"/>
              </a:rPr>
              <a:t> &amp; Round 1993)</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Dispneja u malignitetima</a:t>
            </a:r>
            <a:endParaRPr lang="en-US"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lstStyle/>
          <a:p>
            <a:endParaRPr lang="sr-Latn-RS" dirty="0" smtClean="0"/>
          </a:p>
          <a:p>
            <a:pPr>
              <a:buClr>
                <a:srgbClr val="C00000"/>
              </a:buClr>
            </a:pPr>
            <a:r>
              <a:rPr lang="en-US" sz="2800" dirty="0" err="1" smtClean="0">
                <a:latin typeface="Calibri" pitchFamily="34" charset="0"/>
                <a:cs typeface="Calibri" pitchFamily="34" charset="0"/>
              </a:rPr>
              <a:t>Dispneja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kod</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uznapredovalog</a:t>
            </a:r>
            <a:r>
              <a:rPr lang="sr-Latn-RS" sz="2800" dirty="0" smtClean="0">
                <a:latin typeface="Calibri" pitchFamily="34" charset="0"/>
                <a:cs typeface="Calibri" pitchFamily="34" charset="0"/>
              </a:rPr>
              <a:t> Ca</a:t>
            </a:r>
            <a:r>
              <a:rPr lang="en-US" sz="2800" dirty="0" smtClean="0">
                <a:latin typeface="Calibri" pitchFamily="34" charset="0"/>
                <a:cs typeface="Calibri" pitchFamily="34" charset="0"/>
              </a:rPr>
              <a:t> je </a:t>
            </a:r>
            <a:r>
              <a:rPr lang="en-US" sz="2800" dirty="0" err="1" smtClean="0">
                <a:latin typeface="Calibri" pitchFamily="34" charset="0"/>
                <a:cs typeface="Calibri" pitchFamily="34" charset="0"/>
              </a:rPr>
              <a:t>obično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multifaktorska</a:t>
            </a:r>
            <a:endParaRPr lang="en-US" sz="2800" dirty="0" smtClean="0">
              <a:latin typeface="Calibri" pitchFamily="34" charset="0"/>
              <a:cs typeface="Calibri" pitchFamily="34" charset="0"/>
            </a:endParaRPr>
          </a:p>
          <a:p>
            <a:pPr>
              <a:buClr>
                <a:srgbClr val="C00000"/>
              </a:buClr>
            </a:pPr>
            <a:r>
              <a:rPr lang="en-US" sz="2800" dirty="0" err="1" smtClean="0">
                <a:latin typeface="Calibri" pitchFamily="34" charset="0"/>
                <a:cs typeface="Calibri" pitchFamily="34" charset="0"/>
              </a:rPr>
              <a:t>Iako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treba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tražiti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reverzibilne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uzroke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značajan</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deo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osnovnih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uzroka</a:t>
            </a:r>
            <a:r>
              <a:rPr lang="en-US" sz="2800" dirty="0" smtClean="0">
                <a:latin typeface="Calibri" pitchFamily="34" charset="0"/>
                <a:cs typeface="Calibri" pitchFamily="34" charset="0"/>
              </a:rPr>
              <a:t> je </a:t>
            </a:r>
            <a:r>
              <a:rPr lang="en-US" sz="2800" dirty="0" err="1" smtClean="0">
                <a:latin typeface="Calibri" pitchFamily="34" charset="0"/>
                <a:cs typeface="Calibri" pitchFamily="34" charset="0"/>
              </a:rPr>
              <a:t>nepovratan</a:t>
            </a:r>
            <a:endParaRPr lang="en-US" sz="2800" dirty="0" smtClean="0">
              <a:latin typeface="Calibri" pitchFamily="34" charset="0"/>
              <a:cs typeface="Calibri" pitchFamily="34" charset="0"/>
            </a:endParaRPr>
          </a:p>
          <a:p>
            <a:pPr>
              <a:buClr>
                <a:srgbClr val="C00000"/>
              </a:buClr>
            </a:pPr>
            <a:endParaRPr lang="en-US" sz="2800" dirty="0" smtClean="0">
              <a:latin typeface="Calibri" pitchFamily="34" charset="0"/>
              <a:cs typeface="Calibri" pitchFamily="34" charset="0"/>
            </a:endParaRPr>
          </a:p>
          <a:p>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Dispneja</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kod</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ne</a:t>
            </a: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maligne</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bolesti</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a:xfrm>
            <a:off x="457200" y="1600200"/>
            <a:ext cx="8458200" cy="4525963"/>
          </a:xfrm>
        </p:spPr>
        <p:txBody>
          <a:bodyPr>
            <a:normAutofit/>
          </a:bodyPr>
          <a:lstStyle/>
          <a:p>
            <a:endParaRPr lang="sr-Latn-RS" sz="2800" dirty="0" smtClean="0">
              <a:latin typeface="Calibri" pitchFamily="34" charset="0"/>
              <a:cs typeface="Calibri" pitchFamily="34" charset="0"/>
            </a:endParaRPr>
          </a:p>
          <a:p>
            <a:pPr>
              <a:buClr>
                <a:srgbClr val="C00000"/>
              </a:buClr>
            </a:pP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HOBP</a:t>
            </a: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tešk</a:t>
            </a:r>
            <a:r>
              <a:rPr lang="sr-Latn-RS" sz="2800" dirty="0" smtClean="0">
                <a:latin typeface="Calibri" pitchFamily="34" charset="0"/>
                <a:cs typeface="Calibri" pitchFamily="34" charset="0"/>
              </a:rPr>
              <a:t>a dispneja</a:t>
            </a:r>
            <a:r>
              <a:rPr lang="en-US" sz="2800" dirty="0" smtClean="0">
                <a:latin typeface="Calibri" pitchFamily="34" charset="0"/>
                <a:cs typeface="Calibri" pitchFamily="34" charset="0"/>
              </a:rPr>
              <a:t> se </a:t>
            </a:r>
            <a:r>
              <a:rPr lang="en-US" sz="2800" dirty="0" err="1" smtClean="0">
                <a:latin typeface="Calibri" pitchFamily="34" charset="0"/>
                <a:cs typeface="Calibri" pitchFamily="34" charset="0"/>
              </a:rPr>
              <a:t>razvija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kasno</a:t>
            </a:r>
            <a:r>
              <a:rPr lang="en-US" sz="2800" dirty="0" smtClean="0">
                <a:latin typeface="Calibri" pitchFamily="34" charset="0"/>
                <a:cs typeface="Calibri" pitchFamily="34" charset="0"/>
              </a:rPr>
              <a:t> u </a:t>
            </a:r>
            <a:r>
              <a:rPr lang="en-US" sz="2800" dirty="0" err="1" smtClean="0">
                <a:latin typeface="Calibri" pitchFamily="34" charset="0"/>
                <a:cs typeface="Calibri" pitchFamily="34" charset="0"/>
              </a:rPr>
              <a:t>toku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bolesti</a:t>
            </a:r>
            <a:endParaRPr lang="sr-Latn-RS" sz="2800" dirty="0" smtClean="0">
              <a:latin typeface="Calibri" pitchFamily="34" charset="0"/>
              <a:cs typeface="Calibri" pitchFamily="34" charset="0"/>
            </a:endParaRPr>
          </a:p>
          <a:p>
            <a:pPr>
              <a:buClr>
                <a:srgbClr val="C00000"/>
              </a:buClr>
            </a:pPr>
            <a:endParaRPr lang="sr-Latn-RS" sz="2800" dirty="0" smtClean="0">
              <a:latin typeface="Calibri" pitchFamily="34" charset="0"/>
              <a:cs typeface="Calibri" pitchFamily="34" charset="0"/>
            </a:endParaRPr>
          </a:p>
          <a:p>
            <a:pPr>
              <a:buClr>
                <a:srgbClr val="C00000"/>
              </a:buClr>
            </a:pPr>
            <a:r>
              <a:rPr lang="sr-Latn-RS" sz="2800" dirty="0" smtClean="0">
                <a:latin typeface="Calibri" pitchFamily="34" charset="0"/>
                <a:cs typeface="Calibri" pitchFamily="34" charset="0"/>
              </a:rPr>
              <a:t>D</a:t>
            </a:r>
            <a:r>
              <a:rPr lang="en-US" sz="2800" dirty="0" err="1" smtClean="0">
                <a:latin typeface="Calibri" pitchFamily="34" charset="0"/>
                <a:cs typeface="Calibri" pitchFamily="34" charset="0"/>
              </a:rPr>
              <a:t>uga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pretklinička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faza</a:t>
            </a:r>
            <a:r>
              <a:rPr lang="sr-Latn-RS" sz="2800" dirty="0" smtClean="0">
                <a:latin typeface="Calibri" pitchFamily="34" charset="0"/>
                <a:cs typeface="Calibri" pitchFamily="34" charset="0"/>
              </a:rPr>
              <a:t> </a:t>
            </a:r>
            <a:r>
              <a:rPr lang="sr-Latn-RS" sz="2800" dirty="0" smtClean="0">
                <a:latin typeface="Times New Roman"/>
                <a:cs typeface="Times New Roman"/>
              </a:rPr>
              <a:t>→ </a:t>
            </a:r>
            <a:r>
              <a:rPr lang="en-US" sz="2800" dirty="0" err="1" smtClean="0">
                <a:latin typeface="Calibri" pitchFamily="34" charset="0"/>
                <a:cs typeface="Calibri" pitchFamily="34" charset="0"/>
              </a:rPr>
              <a:t>pacijenti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nemaju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respiratorne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simptome</a:t>
            </a:r>
            <a:r>
              <a:rPr lang="sr-Latn-RS" sz="2800" dirty="0" smtClean="0">
                <a:latin typeface="Calibri" pitchFamily="34" charset="0"/>
                <a:cs typeface="Calibri" pitchFamily="34" charset="0"/>
              </a:rPr>
              <a:t> </a:t>
            </a:r>
            <a:r>
              <a:rPr lang="sr-Latn-RS" sz="2800" dirty="0" smtClean="0">
                <a:latin typeface="Times New Roman"/>
                <a:cs typeface="Times New Roman"/>
              </a:rPr>
              <a:t>→ </a:t>
            </a:r>
            <a:r>
              <a:rPr lang="en-US" sz="2800" dirty="0" err="1" smtClean="0">
                <a:latin typeface="Calibri" pitchFamily="34" charset="0"/>
                <a:cs typeface="Calibri" pitchFamily="34" charset="0"/>
              </a:rPr>
              <a:t>postoji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oštećenje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pluća</a:t>
            </a:r>
            <a:endParaRPr lang="sr-Latn-RS" sz="2800" dirty="0" smtClean="0">
              <a:latin typeface="Calibri" pitchFamily="34" charset="0"/>
              <a:cs typeface="Calibri" pitchFamily="34" charset="0"/>
            </a:endParaRPr>
          </a:p>
          <a:p>
            <a:pPr>
              <a:buClr>
                <a:srgbClr val="C00000"/>
              </a:buClr>
            </a:pPr>
            <a:r>
              <a:rPr lang="sr-Latn-RS" sz="2800" dirty="0" smtClean="0">
                <a:latin typeface="Calibri" pitchFamily="34" charset="0"/>
                <a:cs typeface="Calibri" pitchFamily="34" charset="0"/>
              </a:rPr>
              <a:t>P</a:t>
            </a:r>
            <a:r>
              <a:rPr lang="en-US" sz="2800" dirty="0" err="1" smtClean="0">
                <a:latin typeface="Calibri" pitchFamily="34" charset="0"/>
                <a:cs typeface="Calibri" pitchFamily="34" charset="0"/>
              </a:rPr>
              <a:t>ostepeno</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progredira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tokom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godina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kod</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većine</a:t>
            </a:r>
            <a:r>
              <a:rPr lang="sr-Latn-RS" sz="2800" dirty="0" smtClean="0">
                <a:latin typeface="Calibri" pitchFamily="34" charset="0"/>
                <a:cs typeface="Calibri" pitchFamily="34" charset="0"/>
              </a:rPr>
              <a:t> bolesnika</a:t>
            </a:r>
          </a:p>
          <a:p>
            <a:pPr>
              <a:buClr>
                <a:srgbClr val="C00000"/>
              </a:buClr>
            </a:pPr>
            <a:endParaRPr lang="en-US" sz="28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Dispneja</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kod</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ne</a:t>
            </a: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maligne</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bolesti</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a:xfrm>
            <a:off x="457200" y="1600200"/>
            <a:ext cx="8458200" cy="4525963"/>
          </a:xfrm>
        </p:spPr>
        <p:txBody>
          <a:bodyPr>
            <a:normAutofit/>
          </a:bodyPr>
          <a:lstStyle/>
          <a:p>
            <a:endParaRPr lang="sr-Latn-RS" sz="2800" dirty="0" smtClean="0">
              <a:latin typeface="Calibri" pitchFamily="34" charset="0"/>
              <a:cs typeface="Calibri" pitchFamily="34" charset="0"/>
            </a:endParaRPr>
          </a:p>
          <a:p>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NA POČETKU</a:t>
            </a:r>
            <a:r>
              <a:rPr lang="sr-Latn-RS" sz="2800" dirty="0" smtClean="0">
                <a:latin typeface="Calibri" pitchFamily="34" charset="0"/>
                <a:cs typeface="Calibri" pitchFamily="34" charset="0"/>
              </a:rPr>
              <a:t>: dispneja </a:t>
            </a:r>
            <a:r>
              <a:rPr lang="vi-VN" sz="2800" dirty="0" smtClean="0">
                <a:latin typeface="Calibri" pitchFamily="34" charset="0"/>
                <a:cs typeface="Calibri" pitchFamily="34" charset="0"/>
              </a:rPr>
              <a:t>povezan</a:t>
            </a:r>
            <a:r>
              <a:rPr lang="sr-Latn-RS" sz="2800" dirty="0" smtClean="0">
                <a:latin typeface="Calibri" pitchFamily="34" charset="0"/>
                <a:cs typeface="Calibri" pitchFamily="34" charset="0"/>
              </a:rPr>
              <a:t>a</a:t>
            </a:r>
            <a:r>
              <a:rPr lang="vi-VN" sz="2800" dirty="0" smtClean="0">
                <a:latin typeface="Calibri" pitchFamily="34" charset="0"/>
                <a:cs typeface="Calibri" pitchFamily="34" charset="0"/>
              </a:rPr>
              <a:t> sa </a:t>
            </a:r>
            <a:r>
              <a:rPr lang="vi-VN" sz="2800"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naporom</a:t>
            </a:r>
            <a:endParaRPr lang="sr-Latn-RS" sz="2800"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r>
              <a:rPr lang="sr-Latn-RS" sz="2800" dirty="0" smtClean="0">
                <a:latin typeface="Calibri" pitchFamily="34" charset="0"/>
                <a:cs typeface="Calibri" pitchFamily="34" charset="0"/>
              </a:rPr>
              <a:t>D</a:t>
            </a:r>
            <a:r>
              <a:rPr lang="vi-VN" sz="2800" dirty="0" smtClean="0">
                <a:latin typeface="Calibri" pitchFamily="34" charset="0"/>
                <a:cs typeface="Calibri" pitchFamily="34" charset="0"/>
              </a:rPr>
              <a:t>ugotrajan period postepenog opadanja </a:t>
            </a:r>
            <a:r>
              <a:rPr lang="sr-Latn-RS" sz="2800" dirty="0" smtClean="0">
                <a:latin typeface="Calibri" pitchFamily="34" charset="0"/>
                <a:cs typeface="Calibri" pitchFamily="34" charset="0"/>
              </a:rPr>
              <a:t>plućne funkcije → </a:t>
            </a:r>
            <a:r>
              <a:rPr lang="vi-VN" sz="2800" dirty="0" smtClean="0">
                <a:latin typeface="Calibri" pitchFamily="34" charset="0"/>
                <a:cs typeface="Calibri" pitchFamily="34" charset="0"/>
              </a:rPr>
              <a:t>isprekidan teškim egzacerbacijama </a:t>
            </a:r>
            <a:r>
              <a:rPr lang="sr-Latn-RS" sz="2800" dirty="0" smtClean="0">
                <a:latin typeface="Calibri" pitchFamily="34" charset="0"/>
                <a:cs typeface="Calibri" pitchFamily="34" charset="0"/>
              </a:rPr>
              <a:t>→ </a:t>
            </a:r>
            <a:r>
              <a:rPr lang="vi-VN" sz="2800" dirty="0" smtClean="0">
                <a:latin typeface="Calibri" pitchFamily="34" charset="0"/>
                <a:cs typeface="Calibri" pitchFamily="34" charset="0"/>
              </a:rPr>
              <a:t>zahtevaju bolničko lečenje</a:t>
            </a:r>
            <a:r>
              <a:rPr lang="sr-Latn-RS" sz="2800" dirty="0" smtClean="0">
                <a:latin typeface="Calibri" pitchFamily="34" charset="0"/>
                <a:cs typeface="Calibri" pitchFamily="34" charset="0"/>
              </a:rPr>
              <a:t> → ugrožavaju </a:t>
            </a:r>
            <a:r>
              <a:rPr lang="vi-VN" sz="2800" dirty="0" smtClean="0">
                <a:latin typeface="Calibri" pitchFamily="34" charset="0"/>
                <a:cs typeface="Calibri" pitchFamily="34" charset="0"/>
              </a:rPr>
              <a:t>život  </a:t>
            </a:r>
            <a:endParaRPr lang="sr-Latn-RS" sz="2800" dirty="0" smtClean="0">
              <a:latin typeface="Calibri" pitchFamily="34" charset="0"/>
              <a:cs typeface="Calibri" pitchFamily="34" charset="0"/>
            </a:endParaRPr>
          </a:p>
          <a:p>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NA KRAJU</a:t>
            </a:r>
            <a:r>
              <a:rPr lang="sr-Latn-RS" sz="2800" dirty="0" smtClean="0">
                <a:latin typeface="Calibri" pitchFamily="34" charset="0"/>
                <a:cs typeface="Calibri" pitchFamily="34" charset="0"/>
              </a:rPr>
              <a:t>:</a:t>
            </a:r>
            <a:r>
              <a:rPr lang="vi-VN" sz="2800" dirty="0" smtClean="0">
                <a:latin typeface="Calibri" pitchFamily="34" charset="0"/>
                <a:cs typeface="Calibri" pitchFamily="34" charset="0"/>
              </a:rPr>
              <a:t> </a:t>
            </a:r>
            <a:r>
              <a:rPr lang="sr-Latn-RS" sz="2800" dirty="0" smtClean="0">
                <a:latin typeface="Calibri" pitchFamily="34" charset="0"/>
                <a:cs typeface="Calibri" pitchFamily="34" charset="0"/>
              </a:rPr>
              <a:t>dispneja </a:t>
            </a:r>
            <a:r>
              <a:rPr lang="vi-VN" sz="2800" dirty="0" smtClean="0">
                <a:latin typeface="Calibri" pitchFamily="34" charset="0"/>
                <a:cs typeface="Calibri" pitchFamily="34" charset="0"/>
              </a:rPr>
              <a:t>u </a:t>
            </a:r>
            <a:r>
              <a:rPr lang="vi-VN" sz="2800"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mirovanju</a:t>
            </a:r>
            <a:endParaRPr lang="sr-Latn-RS" sz="2800"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buClr>
                <a:srgbClr val="C00000"/>
              </a:buClr>
            </a:pPr>
            <a:endParaRPr lang="sr-Latn-RS" sz="2800" dirty="0" smtClean="0">
              <a:latin typeface="Calibri" pitchFamily="34" charset="0"/>
              <a:cs typeface="Calibri" pitchFamily="34" charset="0"/>
            </a:endParaRPr>
          </a:p>
          <a:p>
            <a:pPr>
              <a:buClr>
                <a:srgbClr val="C00000"/>
              </a:buClr>
            </a:pPr>
            <a:r>
              <a:rPr lang="sr-Latn-RS" sz="2800"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Stepen dispneje </a:t>
            </a:r>
            <a:r>
              <a:rPr lang="sr-Latn-RS" sz="2800" dirty="0" smtClean="0">
                <a:latin typeface="Calibri" pitchFamily="34" charset="0"/>
                <a:cs typeface="Calibri" pitchFamily="34" charset="0"/>
              </a:rPr>
              <a:t>≠ </a:t>
            </a:r>
            <a:r>
              <a:rPr lang="sr-Latn-RS" sz="2800" i="1" u="sng" dirty="0" smtClean="0">
                <a:solidFill>
                  <a:srgbClr val="002060"/>
                </a:solidFill>
                <a:effectLst>
                  <a:outerShdw blurRad="38100" dist="38100" dir="2700000" algn="tl">
                    <a:srgbClr val="000000">
                      <a:alpha val="43137"/>
                    </a:srgbClr>
                  </a:outerShdw>
                </a:effectLst>
                <a:latin typeface="Calibri" pitchFamily="34" charset="0"/>
                <a:cs typeface="Calibri" pitchFamily="34" charset="0"/>
              </a:rPr>
              <a:t>stepenom oštećenja plućne funkcije</a:t>
            </a:r>
          </a:p>
          <a:p>
            <a:pPr>
              <a:buClr>
                <a:srgbClr val="C00000"/>
              </a:buClr>
            </a:pPr>
            <a:r>
              <a:rPr lang="sr-Latn-RS" sz="2800" dirty="0" smtClean="0">
                <a:latin typeface="Calibri" pitchFamily="34" charset="0"/>
                <a:cs typeface="Calibri" pitchFamily="34" charset="0"/>
              </a:rPr>
              <a:t>O</a:t>
            </a:r>
            <a:r>
              <a:rPr lang="vi-VN" sz="2800" dirty="0" smtClean="0">
                <a:latin typeface="Calibri" pitchFamily="34" charset="0"/>
                <a:cs typeface="Calibri" pitchFamily="34" charset="0"/>
              </a:rPr>
              <a:t>bjektivn</a:t>
            </a:r>
            <a:r>
              <a:rPr lang="sr-Latn-RS" sz="2800" dirty="0" smtClean="0">
                <a:latin typeface="Calibri" pitchFamily="34" charset="0"/>
                <a:cs typeface="Calibri" pitchFamily="34" charset="0"/>
              </a:rPr>
              <a:t>a</a:t>
            </a:r>
            <a:r>
              <a:rPr lang="vi-VN" sz="2800" dirty="0" smtClean="0">
                <a:latin typeface="Calibri" pitchFamily="34" charset="0"/>
                <a:cs typeface="Calibri" pitchFamily="34" charset="0"/>
              </a:rPr>
              <a:t> procen</a:t>
            </a:r>
            <a:r>
              <a:rPr lang="sr-Latn-RS" sz="2800" dirty="0" smtClean="0">
                <a:latin typeface="Calibri" pitchFamily="34" charset="0"/>
                <a:cs typeface="Calibri" pitchFamily="34" charset="0"/>
              </a:rPr>
              <a:t>a</a:t>
            </a:r>
            <a:r>
              <a:rPr lang="vi-VN" sz="2800" dirty="0" smtClean="0">
                <a:latin typeface="Calibri" pitchFamily="34" charset="0"/>
                <a:cs typeface="Calibri" pitchFamily="34" charset="0"/>
              </a:rPr>
              <a:t> </a:t>
            </a:r>
            <a:r>
              <a:rPr lang="sr-Latn-RS" sz="2800" dirty="0" smtClean="0">
                <a:latin typeface="Calibri" pitchFamily="34" charset="0"/>
                <a:cs typeface="Calibri" pitchFamily="34" charset="0"/>
              </a:rPr>
              <a:t>stepena dispneje: </a:t>
            </a:r>
            <a:r>
              <a:rPr lang="vi-VN" sz="2800"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korišćenje skala</a:t>
            </a:r>
            <a:r>
              <a:rPr lang="sr-Latn-RS" sz="2800"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p>
          <a:p>
            <a:pPr>
              <a:buClr>
                <a:srgbClr val="C00000"/>
              </a:buClr>
            </a:pPr>
            <a:endParaRPr lang="sr-Latn-RS" sz="2800" dirty="0" smtClean="0">
              <a:latin typeface="Calibri" pitchFamily="34" charset="0"/>
              <a:cs typeface="Calibri" pitchFamily="34" charset="0"/>
            </a:endParaRPr>
          </a:p>
          <a:p>
            <a:endParaRPr lang="sr-Latn-RS" sz="28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Procena Dispneje</a:t>
            </a:r>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buClr>
                <a:srgbClr val="C00000"/>
              </a:buClr>
              <a:buFont typeface="Wingdings" pitchFamily="2" charset="2"/>
              <a:buChar char="§"/>
            </a:pPr>
            <a:endParaRPr lang="sr-Latn-RS" sz="2800" dirty="0" smtClean="0">
              <a:latin typeface="Calibri" pitchFamily="34" charset="0"/>
              <a:cs typeface="Calibri" pitchFamily="34" charset="0"/>
            </a:endParaRPr>
          </a:p>
          <a:p>
            <a:pPr>
              <a:buClr>
                <a:srgbClr val="C00000"/>
              </a:buClr>
              <a:buFont typeface="Wingdings" pitchFamily="2" charset="2"/>
              <a:buChar char="§"/>
            </a:pPr>
            <a:r>
              <a:rPr lang="sr-Latn-RS" dirty="0" smtClean="0">
                <a:effectLst>
                  <a:outerShdw blurRad="38100" dist="38100" dir="2700000" algn="tl">
                    <a:srgbClr val="000000">
                      <a:alpha val="43137"/>
                    </a:srgbClr>
                  </a:outerShdw>
                </a:effectLst>
                <a:latin typeface="Calibri" pitchFamily="34" charset="0"/>
                <a:cs typeface="Calibri" pitchFamily="34" charset="0"/>
              </a:rPr>
              <a:t>Skale </a:t>
            </a:r>
            <a:r>
              <a:rPr lang="en-US" dirty="0" err="1" smtClean="0">
                <a:effectLst>
                  <a:outerShdw blurRad="38100" dist="38100" dir="2700000" algn="tl">
                    <a:srgbClr val="000000">
                      <a:alpha val="43137"/>
                    </a:srgbClr>
                  </a:outerShdw>
                </a:effectLst>
                <a:latin typeface="Calibri" pitchFamily="34" charset="0"/>
                <a:cs typeface="Calibri" pitchFamily="34" charset="0"/>
              </a:rPr>
              <a:t>intenzitet</a:t>
            </a:r>
            <a:r>
              <a:rPr lang="sr-Latn-RS" dirty="0" smtClean="0">
                <a:effectLst>
                  <a:outerShdw blurRad="38100" dist="38100" dir="2700000" algn="tl">
                    <a:srgbClr val="000000">
                      <a:alpha val="43137"/>
                    </a:srgbClr>
                  </a:outerShdw>
                </a:effectLst>
                <a:latin typeface="Calibri" pitchFamily="34" charset="0"/>
                <a:cs typeface="Calibri" pitchFamily="34" charset="0"/>
              </a:rPr>
              <a:t>a</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dispneje</a:t>
            </a:r>
            <a:endParaRPr lang="sr-Latn-RS" dirty="0" smtClean="0">
              <a:effectLst>
                <a:outerShdw blurRad="38100" dist="38100" dir="2700000" algn="tl">
                  <a:srgbClr val="000000">
                    <a:alpha val="43137"/>
                  </a:srgbClr>
                </a:outerShdw>
              </a:effectLst>
              <a:latin typeface="Calibri" pitchFamily="34" charset="0"/>
              <a:cs typeface="Calibri" pitchFamily="34" charset="0"/>
            </a:endParaRPr>
          </a:p>
          <a:p>
            <a:pPr>
              <a:buClr>
                <a:srgbClr val="C00000"/>
              </a:buClr>
            </a:pPr>
            <a:r>
              <a:rPr lang="sr-Latn-RS" sz="2800" i="1" dirty="0" smtClean="0">
                <a:latin typeface="Calibri" pitchFamily="34" charset="0"/>
                <a:cs typeface="Calibri" pitchFamily="34" charset="0"/>
              </a:rPr>
              <a:t>Verbalna numerička skala (0-10)</a:t>
            </a:r>
          </a:p>
          <a:p>
            <a:pPr>
              <a:buClr>
                <a:srgbClr val="C00000"/>
              </a:buClr>
            </a:pPr>
            <a:r>
              <a:rPr lang="sr-Latn-RS" sz="2800" i="1" dirty="0" smtClean="0">
                <a:latin typeface="Calibri" pitchFamily="34" charset="0"/>
                <a:cs typeface="Calibri" pitchFamily="34" charset="0"/>
              </a:rPr>
              <a:t>VAS (Visuelna analogna skala)</a:t>
            </a:r>
          </a:p>
          <a:p>
            <a:pPr>
              <a:buClr>
                <a:srgbClr val="C00000"/>
              </a:buClr>
            </a:pPr>
            <a:r>
              <a:rPr lang="sr-Latn-RS" sz="2800" i="1" dirty="0" smtClean="0">
                <a:latin typeface="Calibri" pitchFamily="34" charset="0"/>
                <a:cs typeface="Calibri" pitchFamily="34" charset="0"/>
              </a:rPr>
              <a:t>Modifikovana Borg skala dispneje</a:t>
            </a:r>
            <a:endParaRPr lang="en-US" sz="2800" i="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sz="3600" dirty="0" smtClean="0">
                <a:latin typeface="Calibri" pitchFamily="34" charset="0"/>
                <a:cs typeface="Calibri" pitchFamily="34" charset="0"/>
              </a:rPr>
              <a:t>S</a:t>
            </a:r>
            <a:r>
              <a:rPr lang="vi-VN" sz="3600" dirty="0" smtClean="0">
                <a:latin typeface="Calibri" pitchFamily="34" charset="0"/>
                <a:cs typeface="Calibri" pitchFamily="34" charset="0"/>
              </a:rPr>
              <a:t>kala za dispneju Saveta za medicinska istraživanja</a:t>
            </a:r>
            <a:r>
              <a:rPr lang="sr-Latn-RS" sz="3600" dirty="0" smtClean="0">
                <a:latin typeface="Calibri" pitchFamily="34" charset="0"/>
                <a:cs typeface="Calibri" pitchFamily="34" charset="0"/>
              </a:rPr>
              <a:t> </a:t>
            </a:r>
            <a:r>
              <a:rPr lang="sr-Latn-RS" sz="4000" dirty="0" smtClean="0"/>
              <a:t>– </a:t>
            </a:r>
            <a:r>
              <a:rPr lang="sr-Latn-RS" sz="4000" b="1" dirty="0" smtClean="0">
                <a:solidFill>
                  <a:srgbClr val="C00000"/>
                </a:solidFill>
              </a:rPr>
              <a:t>MRC skala</a:t>
            </a:r>
            <a:endParaRPr lang="en-US" sz="4000" b="1" dirty="0">
              <a:solidFill>
                <a:srgbClr val="C00000"/>
              </a:solidFill>
            </a:endParaRPr>
          </a:p>
        </p:txBody>
      </p:sp>
      <p:sp>
        <p:nvSpPr>
          <p:cNvPr id="3" name="Content Placeholder 2"/>
          <p:cNvSpPr>
            <a:spLocks noGrp="1"/>
          </p:cNvSpPr>
          <p:nvPr>
            <p:ph idx="1"/>
          </p:nvPr>
        </p:nvSpPr>
        <p:spPr/>
        <p:txBody>
          <a:bodyPr/>
          <a:lstStyle/>
          <a:p>
            <a:r>
              <a:rPr lang="en-US" b="1" dirty="0" smtClean="0">
                <a:solidFill>
                  <a:srgbClr val="C00000"/>
                </a:solidFill>
                <a:latin typeface="Calibri" pitchFamily="34" charset="0"/>
                <a:cs typeface="Calibri" pitchFamily="34" charset="0"/>
              </a:rPr>
              <a:t>The Medical Research Council </a:t>
            </a:r>
            <a:r>
              <a:rPr lang="en-US" b="1" dirty="0" err="1" smtClean="0">
                <a:solidFill>
                  <a:srgbClr val="C00000"/>
                </a:solidFill>
                <a:latin typeface="Calibri" pitchFamily="34" charset="0"/>
                <a:cs typeface="Calibri" pitchFamily="34" charset="0"/>
              </a:rPr>
              <a:t>dyspnea</a:t>
            </a:r>
            <a:r>
              <a:rPr lang="en-US" b="1" dirty="0" smtClean="0">
                <a:solidFill>
                  <a:srgbClr val="C00000"/>
                </a:solidFill>
                <a:latin typeface="Calibri" pitchFamily="34" charset="0"/>
                <a:cs typeface="Calibri" pitchFamily="34" charset="0"/>
              </a:rPr>
              <a:t> scale</a:t>
            </a:r>
          </a:p>
          <a:p>
            <a:endParaRPr lang="sr-Latn-RS" dirty="0" smtClean="0"/>
          </a:p>
          <a:p>
            <a:pPr>
              <a:buNone/>
            </a:pPr>
            <a:endParaRPr lang="sr-Latn-RS" dirty="0" smtClean="0"/>
          </a:p>
        </p:txBody>
      </p:sp>
      <p:pic>
        <p:nvPicPr>
          <p:cNvPr id="52226" name="Picture 2"/>
          <p:cNvPicPr>
            <a:picLocks noChangeAspect="1" noChangeArrowheads="1"/>
          </p:cNvPicPr>
          <p:nvPr/>
        </p:nvPicPr>
        <p:blipFill>
          <a:blip r:embed="rId3">
            <a:lum bright="-10000"/>
          </a:blip>
          <a:srcRect/>
          <a:stretch>
            <a:fillRect/>
          </a:stretch>
        </p:blipFill>
        <p:spPr bwMode="auto">
          <a:xfrm>
            <a:off x="1128713" y="2714625"/>
            <a:ext cx="6886575" cy="231457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Rectangle 4"/>
          <p:cNvSpPr/>
          <p:nvPr/>
        </p:nvSpPr>
        <p:spPr>
          <a:xfrm>
            <a:off x="990600" y="5486400"/>
            <a:ext cx="7467600" cy="830997"/>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sr-Latn-RS" sz="2400" b="1" dirty="0" smtClean="0">
                <a:latin typeface="Calibri" pitchFamily="34" charset="0"/>
                <a:cs typeface="Calibri" pitchFamily="34" charset="0"/>
              </a:rPr>
              <a:t>O</a:t>
            </a:r>
            <a:r>
              <a:rPr lang="vi-VN" sz="2400" b="1" dirty="0" smtClean="0">
                <a:latin typeface="Calibri" pitchFamily="34" charset="0"/>
                <a:cs typeface="Calibri" pitchFamily="34" charset="0"/>
              </a:rPr>
              <a:t>bjektivn</a:t>
            </a:r>
            <a:r>
              <a:rPr lang="sr-Latn-RS" sz="2400" b="1" dirty="0" smtClean="0">
                <a:latin typeface="Calibri" pitchFamily="34" charset="0"/>
                <a:cs typeface="Calibri" pitchFamily="34" charset="0"/>
              </a:rPr>
              <a:t>a</a:t>
            </a:r>
            <a:r>
              <a:rPr lang="vi-VN" sz="2400" b="1" dirty="0" smtClean="0">
                <a:latin typeface="Calibri" pitchFamily="34" charset="0"/>
                <a:cs typeface="Calibri" pitchFamily="34" charset="0"/>
              </a:rPr>
              <a:t> procen</a:t>
            </a:r>
            <a:r>
              <a:rPr lang="sr-Latn-RS" sz="2400" b="1" dirty="0" smtClean="0">
                <a:latin typeface="Calibri" pitchFamily="34" charset="0"/>
                <a:cs typeface="Calibri" pitchFamily="34" charset="0"/>
              </a:rPr>
              <a:t>a dispneje: </a:t>
            </a:r>
            <a:r>
              <a:rPr lang="vi-VN" sz="2400" b="1" dirty="0" smtClean="0">
                <a:latin typeface="Calibri" pitchFamily="34" charset="0"/>
                <a:cs typeface="Calibri" pitchFamily="34" charset="0"/>
              </a:rPr>
              <a:t>utvrđ</a:t>
            </a:r>
            <a:r>
              <a:rPr lang="sr-Latn-RS" sz="2400" b="1" dirty="0" smtClean="0">
                <a:latin typeface="Calibri" pitchFamily="34" charset="0"/>
                <a:cs typeface="Calibri" pitchFamily="34" charset="0"/>
              </a:rPr>
              <a:t>ivanje</a:t>
            </a:r>
            <a:r>
              <a:rPr lang="vi-VN" sz="2400" b="1" dirty="0" smtClean="0">
                <a:latin typeface="Calibri" pitchFamily="34" charset="0"/>
                <a:cs typeface="Calibri" pitchFamily="34" charset="0"/>
              </a:rPr>
              <a:t> nivo</a:t>
            </a:r>
            <a:r>
              <a:rPr lang="sr-Latn-RS" sz="2400" b="1" dirty="0" smtClean="0">
                <a:latin typeface="Calibri" pitchFamily="34" charset="0"/>
                <a:cs typeface="Calibri" pitchFamily="34" charset="0"/>
              </a:rPr>
              <a:t>a</a:t>
            </a:r>
            <a:r>
              <a:rPr lang="vi-VN" sz="2400" b="1" dirty="0" smtClean="0">
                <a:latin typeface="Calibri" pitchFamily="34" charset="0"/>
                <a:cs typeface="Calibri" pitchFamily="34" charset="0"/>
              </a:rPr>
              <a:t> intenziteta vežbanja koji će izazvati nedostatak daha</a:t>
            </a:r>
            <a:endParaRPr lang="en-US" sz="24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95000"/>
            </a:schemeClr>
          </a:solidFill>
        </p:spPr>
        <p:style>
          <a:lnRef idx="0">
            <a:schemeClr val="accent2"/>
          </a:lnRef>
          <a:fillRef idx="3">
            <a:schemeClr val="accent2"/>
          </a:fillRef>
          <a:effectRef idx="3">
            <a:schemeClr val="accent2"/>
          </a:effectRef>
          <a:fontRef idx="minor">
            <a:schemeClr val="lt1"/>
          </a:fontRef>
        </p:style>
        <p:txBody>
          <a:bodyPr>
            <a:normAutofit/>
          </a:bodyPr>
          <a:lstStyle/>
          <a:p>
            <a:r>
              <a:rPr lang="en-US" sz="3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Procena</a:t>
            </a:r>
            <a:r>
              <a:rPr lang="en-U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nedostatka</a:t>
            </a:r>
            <a:r>
              <a:rPr lang="en-U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vazduha</a:t>
            </a:r>
            <a:endParaRPr lang="en-US" sz="36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buClr>
                <a:srgbClr val="C00000"/>
              </a:buClr>
            </a:pPr>
            <a:r>
              <a:rPr lang="sr-Latn-RS" sz="2800" dirty="0" smtClean="0">
                <a:latin typeface="Calibri" pitchFamily="34" charset="0"/>
                <a:cs typeface="Calibri" pitchFamily="34" charset="0"/>
              </a:rPr>
              <a:t>Anamneza</a:t>
            </a:r>
            <a:r>
              <a:rPr lang="en-US" sz="2800" dirty="0" smtClean="0">
                <a:latin typeface="Calibri" pitchFamily="34" charset="0"/>
                <a:cs typeface="Calibri" pitchFamily="34" charset="0"/>
              </a:rPr>
              <a:t>/</a:t>
            </a:r>
            <a:r>
              <a:rPr lang="sr-Latn-RS" sz="2800" dirty="0" smtClean="0">
                <a:latin typeface="Calibri" pitchFamily="34" charset="0"/>
                <a:cs typeface="Calibri" pitchFamily="34" charset="0"/>
              </a:rPr>
              <a:t>Kl.pregled</a:t>
            </a:r>
          </a:p>
          <a:p>
            <a:pPr>
              <a:buClr>
                <a:srgbClr val="C00000"/>
              </a:buClr>
            </a:pPr>
            <a:r>
              <a:rPr lang="en-US" sz="2800" dirty="0" err="1" smtClean="0">
                <a:latin typeface="Calibri" pitchFamily="34" charset="0"/>
                <a:cs typeface="Calibri" pitchFamily="34" charset="0"/>
              </a:rPr>
              <a:t>Šta</a:t>
            </a:r>
            <a:r>
              <a:rPr lang="en-US" sz="2800" dirty="0" smtClean="0">
                <a:latin typeface="Calibri" pitchFamily="34" charset="0"/>
                <a:cs typeface="Calibri" pitchFamily="34" charset="0"/>
              </a:rPr>
              <a:t> to </a:t>
            </a:r>
            <a:r>
              <a:rPr lang="en-US" sz="2800" dirty="0" err="1" smtClean="0">
                <a:latin typeface="Calibri" pitchFamily="34" charset="0"/>
                <a:cs typeface="Calibri" pitchFamily="34" charset="0"/>
              </a:rPr>
              <a:t>znači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za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pacijenta</a:t>
            </a:r>
            <a:r>
              <a:rPr lang="en-US" sz="2800" dirty="0" smtClean="0">
                <a:latin typeface="Calibri" pitchFamily="34" charset="0"/>
                <a:cs typeface="Calibri" pitchFamily="34" charset="0"/>
              </a:rPr>
              <a:t>/</a:t>
            </a:r>
            <a:r>
              <a:rPr lang="sr-Latn-RS" sz="2800" dirty="0" smtClean="0">
                <a:latin typeface="Calibri" pitchFamily="34" charset="0"/>
                <a:cs typeface="Calibri" pitchFamily="34" charset="0"/>
              </a:rPr>
              <a:t>porodicu</a:t>
            </a:r>
            <a:r>
              <a:rPr lang="en-US"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pPr>
              <a:buClr>
                <a:srgbClr val="C00000"/>
              </a:buClr>
            </a:pPr>
            <a:r>
              <a:rPr lang="en-US" sz="2800" dirty="0" err="1" smtClean="0">
                <a:latin typeface="Calibri" pitchFamily="34" charset="0"/>
                <a:cs typeface="Calibri" pitchFamily="34" charset="0"/>
              </a:rPr>
              <a:t>Okidači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početka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Šta</a:t>
            </a:r>
            <a:r>
              <a:rPr lang="en-US" sz="2800" dirty="0" smtClean="0">
                <a:latin typeface="Calibri" pitchFamily="34" charset="0"/>
                <a:cs typeface="Calibri" pitchFamily="34" charset="0"/>
              </a:rPr>
              <a:t> to </a:t>
            </a:r>
            <a:r>
              <a:rPr lang="en-US" sz="2800" dirty="0" err="1" smtClean="0">
                <a:latin typeface="Calibri" pitchFamily="34" charset="0"/>
                <a:cs typeface="Calibri" pitchFamily="34" charset="0"/>
              </a:rPr>
              <a:t>olakšava</a:t>
            </a:r>
            <a:r>
              <a:rPr lang="en-US"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pPr>
              <a:buClr>
                <a:srgbClr val="C00000"/>
              </a:buClr>
            </a:pPr>
            <a:r>
              <a:rPr lang="en-US" sz="2800" dirty="0" err="1" smtClean="0">
                <a:latin typeface="Calibri" pitchFamily="34" charset="0"/>
                <a:cs typeface="Calibri" pitchFamily="34" charset="0"/>
              </a:rPr>
              <a:t>Nivoi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značaja</a:t>
            </a:r>
            <a:r>
              <a:rPr lang="en-US" sz="2800" dirty="0" smtClean="0">
                <a:latin typeface="Calibri" pitchFamily="34" charset="0"/>
                <a:cs typeface="Calibri" pitchFamily="34" charset="0"/>
              </a:rPr>
              <a:t> – </a:t>
            </a:r>
            <a:r>
              <a:rPr lang="en-US" sz="2800" dirty="0" err="1" smtClean="0">
                <a:latin typeface="Calibri" pitchFamily="34" charset="0"/>
                <a:cs typeface="Calibri" pitchFamily="34" charset="0"/>
              </a:rPr>
              <a:t>tokom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aktivnosti</a:t>
            </a:r>
            <a:r>
              <a:rPr lang="en-US" sz="2800" dirty="0" smtClean="0">
                <a:latin typeface="Calibri" pitchFamily="34" charset="0"/>
                <a:cs typeface="Calibri" pitchFamily="34" charset="0"/>
              </a:rPr>
              <a:t>, u </a:t>
            </a:r>
            <a:r>
              <a:rPr lang="en-US" sz="2800" dirty="0" err="1" smtClean="0">
                <a:latin typeface="Calibri" pitchFamily="34" charset="0"/>
                <a:cs typeface="Calibri" pitchFamily="34" charset="0"/>
              </a:rPr>
              <a:t>različitim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položajima</a:t>
            </a:r>
            <a:r>
              <a:rPr lang="en-US" sz="2800" dirty="0" smtClean="0">
                <a:latin typeface="Calibri" pitchFamily="34" charset="0"/>
                <a:cs typeface="Calibri" pitchFamily="34" charset="0"/>
              </a:rPr>
              <a:t>, u </a:t>
            </a:r>
            <a:r>
              <a:rPr lang="en-US" sz="2800" dirty="0" err="1" smtClean="0">
                <a:latin typeface="Calibri" pitchFamily="34" charset="0"/>
                <a:cs typeface="Calibri" pitchFamily="34" charset="0"/>
              </a:rPr>
              <a:t>mirovanju</a:t>
            </a:r>
            <a:r>
              <a:rPr lang="en-US"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pPr>
              <a:buClr>
                <a:srgbClr val="C00000"/>
              </a:buClr>
            </a:pPr>
            <a:r>
              <a:rPr lang="sr-Latn-RS" sz="2800" dirty="0" smtClean="0">
                <a:latin typeface="Calibri" pitchFamily="34" charset="0"/>
                <a:cs typeface="Calibri" pitchFamily="34" charset="0"/>
              </a:rPr>
              <a:t>Način</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disanja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boja</a:t>
            </a:r>
            <a:r>
              <a:rPr lang="sr-Latn-RS" sz="2800" dirty="0" smtClean="0">
                <a:latin typeface="Calibri" pitchFamily="34" charset="0"/>
                <a:cs typeface="Calibri" pitchFamily="34" charset="0"/>
              </a:rPr>
              <a:t> sluznica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brzina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disanja</a:t>
            </a:r>
            <a:r>
              <a:rPr lang="en-US"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pPr>
              <a:buClr>
                <a:srgbClr val="C00000"/>
              </a:buClr>
            </a:pPr>
            <a:r>
              <a:rPr lang="en-US" sz="2800" dirty="0" err="1" smtClean="0">
                <a:latin typeface="Calibri" pitchFamily="34" charset="0"/>
                <a:cs typeface="Calibri" pitchFamily="34" charset="0"/>
              </a:rPr>
              <a:t>Da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li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anksiozni</a:t>
            </a:r>
            <a:r>
              <a:rPr lang="en-US"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pPr>
              <a:buClr>
                <a:srgbClr val="C00000"/>
              </a:buClr>
            </a:pPr>
            <a:r>
              <a:rPr lang="en-US" sz="2800" dirty="0" err="1" smtClean="0">
                <a:latin typeface="Calibri" pitchFamily="34" charset="0"/>
                <a:cs typeface="Calibri" pitchFamily="34" charset="0"/>
              </a:rPr>
              <a:t>Zasićenj</a:t>
            </a:r>
            <a:r>
              <a:rPr lang="sr-Latn-RS" sz="2800" dirty="0" smtClean="0">
                <a:latin typeface="Calibri" pitchFamily="34" charset="0"/>
                <a:cs typeface="Calibri" pitchFamily="34" charset="0"/>
              </a:rPr>
              <a:t>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kiseonikom</a:t>
            </a:r>
            <a:endParaRPr lang="en-US" sz="28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a:t>
            </a:r>
            <a:r>
              <a:rPr lang="en-U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zbrinjavanje</a:t>
            </a:r>
            <a:endParaRPr lang="en-US" dirty="0"/>
          </a:p>
        </p:txBody>
      </p:sp>
      <p:sp>
        <p:nvSpPr>
          <p:cNvPr id="3" name="Content Placeholder 2"/>
          <p:cNvSpPr>
            <a:spLocks noGrp="1"/>
          </p:cNvSpPr>
          <p:nvPr>
            <p:ph idx="1"/>
          </p:nvPr>
        </p:nvSpPr>
        <p:spPr/>
        <p:txBody>
          <a:bodyPr>
            <a:normAutofit/>
          </a:bodyPr>
          <a:lstStyle/>
          <a:p>
            <a:pPr algn="just">
              <a:spcBef>
                <a:spcPts val="687"/>
              </a:spcBef>
              <a:buClr>
                <a:schemeClr val="accent1">
                  <a:lumMod val="50000"/>
                </a:schemeClr>
              </a:buClr>
            </a:pPr>
            <a:r>
              <a:rPr lang="en-US" sz="3000" dirty="0" err="1" smtClean="0">
                <a:latin typeface="Calibri" pitchFamily="34" charset="0"/>
                <a:cs typeface="Calibri" pitchFamily="34" charset="0"/>
              </a:rPr>
              <a:t>Svrha</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palijativnog</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zbrinjavanja</a:t>
            </a:r>
            <a:r>
              <a:rPr lang="en-US" sz="3000" dirty="0" smtClean="0">
                <a:latin typeface="Calibri" pitchFamily="34" charset="0"/>
                <a:cs typeface="Calibri" pitchFamily="34" charset="0"/>
              </a:rPr>
              <a:t> </a:t>
            </a:r>
            <a:r>
              <a:rPr lang="en-US" sz="3000" b="1" i="1" dirty="0" err="1" smtClean="0">
                <a:solidFill>
                  <a:srgbClr val="002060"/>
                </a:solidFill>
                <a:latin typeface="Calibri" pitchFamily="34" charset="0"/>
                <a:cs typeface="Calibri" pitchFamily="34" charset="0"/>
              </a:rPr>
              <a:t>nije</a:t>
            </a:r>
            <a:r>
              <a:rPr lang="en-US" sz="3000" b="1" i="1" dirty="0" smtClean="0">
                <a:solidFill>
                  <a:srgbClr val="002060"/>
                </a:solidFill>
                <a:latin typeface="Calibri" pitchFamily="34" charset="0"/>
                <a:cs typeface="Calibri" pitchFamily="34" charset="0"/>
              </a:rPr>
              <a:t> </a:t>
            </a:r>
            <a:r>
              <a:rPr lang="en-US" sz="3000" b="1" i="1" dirty="0" err="1" smtClean="0">
                <a:solidFill>
                  <a:srgbClr val="002060"/>
                </a:solidFill>
                <a:latin typeface="Calibri" pitchFamily="34" charset="0"/>
                <a:cs typeface="Calibri" pitchFamily="34" charset="0"/>
              </a:rPr>
              <a:t>lečenje</a:t>
            </a:r>
            <a:r>
              <a:rPr lang="en-US" sz="3000" b="1" i="1" dirty="0" smtClean="0">
                <a:solidFill>
                  <a:srgbClr val="002060"/>
                </a:solidFill>
                <a:latin typeface="Calibri" pitchFamily="34" charset="0"/>
                <a:cs typeface="Calibri" pitchFamily="34" charset="0"/>
              </a:rPr>
              <a:t> </a:t>
            </a:r>
            <a:r>
              <a:rPr lang="en-US" sz="3000" b="1" i="1" dirty="0" err="1" smtClean="0">
                <a:solidFill>
                  <a:srgbClr val="002060"/>
                </a:solidFill>
                <a:latin typeface="Calibri" pitchFamily="34" charset="0"/>
                <a:cs typeface="Calibri" pitchFamily="34" charset="0"/>
              </a:rPr>
              <a:t>sa</a:t>
            </a:r>
            <a:r>
              <a:rPr lang="en-US" sz="3000" b="1" i="1" dirty="0" smtClean="0">
                <a:solidFill>
                  <a:srgbClr val="002060"/>
                </a:solidFill>
                <a:latin typeface="Calibri" pitchFamily="34" charset="0"/>
                <a:cs typeface="Calibri" pitchFamily="34" charset="0"/>
              </a:rPr>
              <a:t> </a:t>
            </a:r>
          </a:p>
          <a:p>
            <a:pPr algn="just">
              <a:spcBef>
                <a:spcPts val="687"/>
              </a:spcBef>
              <a:buClr>
                <a:schemeClr val="accent1">
                  <a:lumMod val="50000"/>
                </a:schemeClr>
              </a:buClr>
              <a:buNone/>
            </a:pPr>
            <a:r>
              <a:rPr lang="en-US" sz="3000" b="1" i="1" dirty="0" smtClean="0">
                <a:solidFill>
                  <a:srgbClr val="002060"/>
                </a:solidFill>
                <a:latin typeface="Calibri" pitchFamily="34" charset="0"/>
                <a:cs typeface="Calibri" pitchFamily="34" charset="0"/>
              </a:rPr>
              <a:t>    </a:t>
            </a:r>
            <a:r>
              <a:rPr lang="en-US" sz="3000" b="1" i="1" dirty="0" err="1" smtClean="0">
                <a:solidFill>
                  <a:srgbClr val="002060"/>
                </a:solidFill>
                <a:latin typeface="Calibri" pitchFamily="34" charset="0"/>
                <a:cs typeface="Calibri" pitchFamily="34" charset="0"/>
              </a:rPr>
              <a:t>ciljem</a:t>
            </a:r>
            <a:r>
              <a:rPr lang="en-US" sz="3000" b="1" i="1" dirty="0" smtClean="0">
                <a:solidFill>
                  <a:srgbClr val="002060"/>
                </a:solidFill>
                <a:latin typeface="Calibri" pitchFamily="34" charset="0"/>
                <a:cs typeface="Calibri" pitchFamily="34" charset="0"/>
              </a:rPr>
              <a:t> </a:t>
            </a:r>
            <a:r>
              <a:rPr lang="en-US" sz="3000" b="1" i="1" dirty="0" err="1" smtClean="0">
                <a:solidFill>
                  <a:srgbClr val="002060"/>
                </a:solidFill>
                <a:latin typeface="Calibri" pitchFamily="34" charset="0"/>
                <a:cs typeface="Calibri" pitchFamily="34" charset="0"/>
              </a:rPr>
              <a:t>izlečenja</a:t>
            </a:r>
            <a:r>
              <a:rPr lang="en-US" sz="3000" dirty="0" smtClean="0">
                <a:solidFill>
                  <a:srgbClr val="002060"/>
                </a:solidFill>
                <a:latin typeface="Calibri" pitchFamily="34" charset="0"/>
                <a:cs typeface="Calibri" pitchFamily="34" charset="0"/>
              </a:rPr>
              <a:t>, </a:t>
            </a:r>
            <a:r>
              <a:rPr lang="en-US" sz="3000" dirty="0" err="1" smtClean="0">
                <a:latin typeface="Calibri" pitchFamily="34" charset="0"/>
                <a:cs typeface="Calibri" pitchFamily="34" charset="0"/>
              </a:rPr>
              <a:t>već</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zbrinjavanje</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i</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ublažavanje</a:t>
            </a:r>
            <a:r>
              <a:rPr lang="en-US" sz="3000" dirty="0" smtClean="0">
                <a:latin typeface="Calibri" pitchFamily="34" charset="0"/>
                <a:cs typeface="Calibri" pitchFamily="34" charset="0"/>
              </a:rPr>
              <a:t> </a:t>
            </a:r>
          </a:p>
          <a:p>
            <a:pPr algn="just">
              <a:spcBef>
                <a:spcPts val="687"/>
              </a:spcBef>
              <a:buClr>
                <a:schemeClr val="accent1">
                  <a:lumMod val="50000"/>
                </a:schemeClr>
              </a:buClr>
              <a:buNone/>
            </a:pP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patnje</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pacijenta</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i</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njegove</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porodice</a:t>
            </a:r>
            <a:endParaRPr lang="en-US" sz="3000" dirty="0" smtClean="0">
              <a:latin typeface="Calibri" pitchFamily="34" charset="0"/>
              <a:cs typeface="Calibri" pitchFamily="34" charset="0"/>
            </a:endParaRPr>
          </a:p>
          <a:p>
            <a:pPr algn="just">
              <a:spcBef>
                <a:spcPts val="687"/>
              </a:spcBef>
              <a:buNone/>
            </a:pPr>
            <a:endParaRPr lang="en-US" sz="3000" dirty="0" smtClean="0">
              <a:latin typeface="Calibri" pitchFamily="34" charset="0"/>
              <a:cs typeface="Calibri" pitchFamily="34" charset="0"/>
            </a:endParaRPr>
          </a:p>
          <a:p>
            <a:pPr algn="just">
              <a:spcBef>
                <a:spcPts val="687"/>
              </a:spcBef>
            </a:pPr>
            <a:r>
              <a:rPr lang="vi-VN" sz="3000" b="1" i="1" dirty="0" smtClean="0">
                <a:solidFill>
                  <a:srgbClr val="C00000"/>
                </a:solidFill>
                <a:latin typeface="Calibri" pitchFamily="34" charset="0"/>
                <a:cs typeface="Calibri" pitchFamily="34" charset="0"/>
              </a:rPr>
              <a:t>Rano</a:t>
            </a:r>
            <a:r>
              <a:rPr lang="vi-VN" sz="3000" dirty="0" smtClean="0">
                <a:solidFill>
                  <a:srgbClr val="C00000"/>
                </a:solidFill>
                <a:latin typeface="Calibri" pitchFamily="34" charset="0"/>
                <a:cs typeface="Calibri" pitchFamily="34" charset="0"/>
              </a:rPr>
              <a:t> </a:t>
            </a:r>
            <a:r>
              <a:rPr lang="vi-VN" sz="3000" dirty="0" smtClean="0">
                <a:latin typeface="Calibri" pitchFamily="34" charset="0"/>
                <a:cs typeface="Calibri" pitchFamily="34" charset="0"/>
              </a:rPr>
              <a:t>uvođenje palijativnog zbrinjavanja</a:t>
            </a:r>
            <a:r>
              <a:rPr lang="sr-Latn-RS" sz="3000" dirty="0" smtClean="0">
                <a:latin typeface="Calibri" pitchFamily="34" charset="0"/>
                <a:cs typeface="Calibri" pitchFamily="34" charset="0"/>
              </a:rPr>
              <a:t>,</a:t>
            </a:r>
            <a:r>
              <a:rPr lang="vi-VN" sz="3000" dirty="0" smtClean="0">
                <a:latin typeface="Calibri" pitchFamily="34" charset="0"/>
                <a:cs typeface="Calibri" pitchFamily="34" charset="0"/>
              </a:rPr>
              <a:t> </a:t>
            </a:r>
            <a:r>
              <a:rPr lang="sr-Latn-RS" sz="3000" dirty="0" smtClean="0">
                <a:latin typeface="Calibri" pitchFamily="34" charset="0"/>
                <a:cs typeface="Calibri" pitchFamily="34" charset="0"/>
              </a:rPr>
              <a:t>što pre </a:t>
            </a:r>
            <a:r>
              <a:rPr lang="en-US" sz="3000" dirty="0" err="1" smtClean="0">
                <a:latin typeface="Calibri" pitchFamily="34" charset="0"/>
                <a:cs typeface="Calibri" pitchFamily="34" charset="0"/>
              </a:rPr>
              <a:t>nakon</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postavljanja</a:t>
            </a:r>
            <a:r>
              <a:rPr lang="en-US" sz="3000" dirty="0" smtClean="0">
                <a:latin typeface="Calibri" pitchFamily="34" charset="0"/>
                <a:cs typeface="Calibri" pitchFamily="34" charset="0"/>
              </a:rPr>
              <a:t> Dg</a:t>
            </a:r>
            <a:r>
              <a:rPr lang="sr-Latn-RS" sz="3000" dirty="0" smtClean="0">
                <a:latin typeface="Calibri" pitchFamily="34" charset="0"/>
                <a:cs typeface="Calibri" pitchFamily="34" charset="0"/>
              </a:rPr>
              <a:t> </a:t>
            </a:r>
            <a:r>
              <a:rPr lang="vi-VN" sz="3000" dirty="0" smtClean="0">
                <a:latin typeface="Calibri" pitchFamily="34" charset="0"/>
                <a:cs typeface="Calibri" pitchFamily="34" charset="0"/>
              </a:rPr>
              <a:t>može</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da</a:t>
            </a:r>
            <a:r>
              <a:rPr lang="en-US" sz="3000" dirty="0" smtClean="0">
                <a:latin typeface="Calibri" pitchFamily="34" charset="0"/>
                <a:cs typeface="Calibri" pitchFamily="34" charset="0"/>
              </a:rPr>
              <a:t> </a:t>
            </a:r>
            <a:r>
              <a:rPr lang="vi-VN" sz="3000" b="1" i="1" dirty="0" smtClean="0">
                <a:solidFill>
                  <a:srgbClr val="C00000"/>
                </a:solidFill>
                <a:latin typeface="Calibri" pitchFamily="34" charset="0"/>
                <a:cs typeface="Calibri" pitchFamily="34" charset="0"/>
              </a:rPr>
              <a:t>poboljša funkcionisanje i kvalitet života</a:t>
            </a:r>
            <a:endParaRPr lang="en-US" sz="3000" dirty="0" smtClean="0">
              <a:latin typeface="Calibri" pitchFamily="34" charset="0"/>
              <a:cs typeface="Calibri" pitchFamily="34" charset="0"/>
            </a:endParaRPr>
          </a:p>
          <a:p>
            <a:endParaRPr lang="en-US" i="1"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685800"/>
            <a:ext cx="7696200" cy="5440363"/>
          </a:xfrm>
          <a:solidFill>
            <a:schemeClr val="accent4">
              <a:lumMod val="50000"/>
            </a:schemeClr>
          </a:solidFill>
        </p:spPr>
        <p:txBody>
          <a:bodyPr>
            <a:normAutofit/>
          </a:bodyPr>
          <a:lstStyle/>
          <a:p>
            <a:pPr>
              <a:buNone/>
            </a:pPr>
            <a:r>
              <a:rPr lang="sr-Latn-RS" sz="4000" dirty="0" smtClean="0">
                <a:solidFill>
                  <a:schemeClr val="bg1"/>
                </a:solidFill>
                <a:latin typeface="Calibri" pitchFamily="34" charset="0"/>
                <a:cs typeface="Calibri" pitchFamily="34" charset="0"/>
              </a:rPr>
              <a:t>       </a:t>
            </a:r>
            <a:r>
              <a:rPr lang="en-US" sz="4000" dirty="0" err="1" smtClean="0">
                <a:solidFill>
                  <a:schemeClr val="bg1"/>
                </a:solidFill>
                <a:latin typeface="Calibri" pitchFamily="34" charset="0"/>
                <a:cs typeface="Calibri" pitchFamily="34" charset="0"/>
              </a:rPr>
              <a:t>Važno</a:t>
            </a:r>
            <a:r>
              <a:rPr lang="en-US" sz="4000" dirty="0" smtClean="0">
                <a:solidFill>
                  <a:schemeClr val="bg1"/>
                </a:solidFill>
                <a:latin typeface="Calibri" pitchFamily="34" charset="0"/>
                <a:cs typeface="Calibri" pitchFamily="34" charset="0"/>
              </a:rPr>
              <a:t> </a:t>
            </a:r>
            <a:r>
              <a:rPr lang="sr-Latn-RS" sz="4000" dirty="0" smtClean="0">
                <a:solidFill>
                  <a:schemeClr val="bg1"/>
                </a:solidFill>
                <a:latin typeface="Calibri" pitchFamily="34" charset="0"/>
                <a:cs typeface="Calibri" pitchFamily="34" charset="0"/>
              </a:rPr>
              <a:t>!</a:t>
            </a:r>
          </a:p>
          <a:p>
            <a:pPr>
              <a:buNone/>
            </a:pPr>
            <a:endParaRPr lang="sr-Latn-RS" dirty="0" smtClean="0"/>
          </a:p>
          <a:p>
            <a:pPr>
              <a:buNone/>
            </a:pPr>
            <a:endParaRPr lang="sr-Latn-RS" dirty="0" smtClean="0"/>
          </a:p>
          <a:p>
            <a:pPr>
              <a:buNone/>
            </a:pPr>
            <a:endParaRPr lang="sr-Latn-RS" dirty="0" smtClean="0"/>
          </a:p>
          <a:p>
            <a:pPr>
              <a:buNone/>
            </a:pPr>
            <a:endParaRPr lang="sr-Latn-RS" dirty="0" smtClean="0"/>
          </a:p>
          <a:p>
            <a:pPr>
              <a:buNone/>
            </a:pPr>
            <a:endParaRPr lang="sr-Latn-RS" dirty="0" smtClean="0"/>
          </a:p>
          <a:p>
            <a:pPr algn="ctr">
              <a:spcBef>
                <a:spcPts val="0"/>
              </a:spcBef>
              <a:buNone/>
            </a:pPr>
            <a:endParaRPr lang="sr-Latn-RS" sz="2400" dirty="0" smtClean="0">
              <a:solidFill>
                <a:schemeClr val="bg1"/>
              </a:solidFill>
              <a:latin typeface="Calibri" pitchFamily="34" charset="0"/>
              <a:cs typeface="Calibri" pitchFamily="34" charset="0"/>
            </a:endParaRPr>
          </a:p>
          <a:p>
            <a:pPr algn="ctr">
              <a:spcBef>
                <a:spcPts val="0"/>
              </a:spcBef>
              <a:buNone/>
            </a:pPr>
            <a:r>
              <a:rPr lang="sr-Latn-RS" sz="2400" dirty="0" smtClean="0">
                <a:solidFill>
                  <a:schemeClr val="bg1"/>
                </a:solidFill>
                <a:latin typeface="Calibri"/>
                <a:cs typeface="Calibri"/>
              </a:rPr>
              <a:t> </a:t>
            </a:r>
            <a:r>
              <a:rPr lang="en-US" sz="2400" dirty="0" smtClean="0">
                <a:solidFill>
                  <a:schemeClr val="bg1"/>
                </a:solidFill>
                <a:latin typeface="Calibri"/>
                <a:cs typeface="Calibri"/>
              </a:rPr>
              <a:t>₰</a:t>
            </a:r>
            <a:r>
              <a:rPr lang="sr-Latn-RS" sz="2400" dirty="0" smtClean="0">
                <a:solidFill>
                  <a:schemeClr val="bg1"/>
                </a:solidFill>
                <a:latin typeface="Calibri"/>
                <a:cs typeface="Calibri"/>
              </a:rPr>
              <a:t> </a:t>
            </a:r>
            <a:r>
              <a:rPr lang="en-US" sz="2400" dirty="0" err="1" smtClean="0">
                <a:solidFill>
                  <a:schemeClr val="bg1"/>
                </a:solidFill>
                <a:latin typeface="Calibri" pitchFamily="34" charset="0"/>
                <a:cs typeface="Calibri" pitchFamily="34" charset="0"/>
              </a:rPr>
              <a:t>Prvo</a:t>
            </a:r>
            <a:r>
              <a:rPr lang="en-US" sz="2400" dirty="0" smtClean="0">
                <a:solidFill>
                  <a:schemeClr val="bg1"/>
                </a:solidFill>
                <a:latin typeface="Calibri" pitchFamily="34" charset="0"/>
                <a:cs typeface="Calibri" pitchFamily="34" charset="0"/>
              </a:rPr>
              <a:t> </a:t>
            </a:r>
            <a:r>
              <a:rPr lang="sr-Latn-RS" sz="2400" dirty="0" smtClean="0">
                <a:solidFill>
                  <a:schemeClr val="bg1"/>
                </a:solidFill>
                <a:latin typeface="Calibri" pitchFamily="34" charset="0"/>
                <a:cs typeface="Calibri" pitchFamily="34" charset="0"/>
              </a:rPr>
              <a:t>utvrditi uzrok dispneje i </a:t>
            </a:r>
          </a:p>
          <a:p>
            <a:pPr algn="ctr">
              <a:spcBef>
                <a:spcPts val="0"/>
              </a:spcBef>
              <a:buNone/>
            </a:pPr>
            <a:r>
              <a:rPr lang="en-US" sz="2400" b="1" dirty="0" err="1" smtClean="0">
                <a:solidFill>
                  <a:schemeClr val="bg1"/>
                </a:solidFill>
                <a:latin typeface="Calibri" pitchFamily="34" charset="0"/>
                <a:cs typeface="Calibri" pitchFamily="34" charset="0"/>
              </a:rPr>
              <a:t>optimiz</a:t>
            </a:r>
            <a:r>
              <a:rPr lang="sr-Latn-RS" sz="2400" b="1" dirty="0" smtClean="0">
                <a:solidFill>
                  <a:schemeClr val="bg1"/>
                </a:solidFill>
                <a:latin typeface="Calibri" pitchFamily="34" charset="0"/>
                <a:cs typeface="Calibri" pitchFamily="34" charset="0"/>
              </a:rPr>
              <a:t>ovati</a:t>
            </a:r>
            <a:r>
              <a:rPr lang="en-US" sz="2400" b="1" dirty="0" smtClean="0">
                <a:solidFill>
                  <a:schemeClr val="bg1"/>
                </a:solidFill>
                <a:latin typeface="Calibri" pitchFamily="34" charset="0"/>
                <a:cs typeface="Calibri" pitchFamily="34" charset="0"/>
              </a:rPr>
              <a:t> </a:t>
            </a:r>
            <a:r>
              <a:rPr lang="sr-Latn-RS" sz="2400" b="1" dirty="0" smtClean="0">
                <a:solidFill>
                  <a:schemeClr val="bg1"/>
                </a:solidFill>
                <a:latin typeface="Calibri" pitchFamily="34" charset="0"/>
                <a:cs typeface="Calibri" pitchFamily="34" charset="0"/>
              </a:rPr>
              <a:t>lečenje</a:t>
            </a:r>
            <a:r>
              <a:rPr lang="en-US" sz="2400" b="1" dirty="0" smtClean="0">
                <a:solidFill>
                  <a:schemeClr val="bg1"/>
                </a:solidFill>
                <a:latin typeface="Calibri" pitchFamily="34" charset="0"/>
                <a:cs typeface="Calibri" pitchFamily="34" charset="0"/>
              </a:rPr>
              <a:t> </a:t>
            </a:r>
            <a:r>
              <a:rPr lang="en-US" sz="2400" b="1" dirty="0" err="1" smtClean="0">
                <a:solidFill>
                  <a:schemeClr val="bg1"/>
                </a:solidFill>
                <a:latin typeface="Calibri" pitchFamily="34" charset="0"/>
                <a:cs typeface="Calibri" pitchFamily="34" charset="0"/>
              </a:rPr>
              <a:t>osnovne</a:t>
            </a:r>
            <a:r>
              <a:rPr lang="en-US" sz="2400" b="1" dirty="0" smtClean="0">
                <a:solidFill>
                  <a:schemeClr val="bg1"/>
                </a:solidFill>
                <a:latin typeface="Calibri" pitchFamily="34" charset="0"/>
                <a:cs typeface="Calibri" pitchFamily="34" charset="0"/>
              </a:rPr>
              <a:t> </a:t>
            </a:r>
            <a:r>
              <a:rPr lang="en-US" sz="2400" b="1" dirty="0" err="1" smtClean="0">
                <a:solidFill>
                  <a:schemeClr val="bg1"/>
                </a:solidFill>
                <a:latin typeface="Calibri" pitchFamily="34" charset="0"/>
                <a:cs typeface="Calibri" pitchFamily="34" charset="0"/>
              </a:rPr>
              <a:t>bolesti</a:t>
            </a:r>
            <a:r>
              <a:rPr lang="sr-Latn-RS" sz="2400" b="1" dirty="0" smtClean="0">
                <a:solidFill>
                  <a:schemeClr val="bg1"/>
                </a:solidFill>
                <a:latin typeface="Calibri" pitchFamily="34" charset="0"/>
                <a:cs typeface="Calibri" pitchFamily="34" charset="0"/>
              </a:rPr>
              <a:t> </a:t>
            </a:r>
            <a:r>
              <a:rPr lang="sr-Latn-RS" sz="2400" dirty="0" smtClean="0">
                <a:solidFill>
                  <a:schemeClr val="bg1"/>
                </a:solidFill>
                <a:latin typeface="Calibri" pitchFamily="34" charset="0"/>
                <a:cs typeface="Calibri" pitchFamily="34" charset="0"/>
              </a:rPr>
              <a:t>!</a:t>
            </a:r>
            <a:endParaRPr lang="en-US" sz="2400" dirty="0" smtClean="0">
              <a:solidFill>
                <a:schemeClr val="bg1"/>
              </a:solidFill>
              <a:latin typeface="Calibri" pitchFamily="34" charset="0"/>
              <a:cs typeface="Calibri" pitchFamily="34" charset="0"/>
            </a:endParaRPr>
          </a:p>
          <a:p>
            <a:pPr>
              <a:buNone/>
            </a:pPr>
            <a:endParaRPr lang="en-US" dirty="0"/>
          </a:p>
        </p:txBody>
      </p:sp>
      <p:pic>
        <p:nvPicPr>
          <p:cNvPr id="65538" name="Picture 2"/>
          <p:cNvPicPr>
            <a:picLocks noChangeAspect="1" noChangeArrowheads="1"/>
          </p:cNvPicPr>
          <p:nvPr/>
        </p:nvPicPr>
        <p:blipFill>
          <a:blip r:embed="rId3"/>
          <a:srcRect/>
          <a:stretch>
            <a:fillRect/>
          </a:stretch>
        </p:blipFill>
        <p:spPr bwMode="auto">
          <a:xfrm>
            <a:off x="2700338" y="1981200"/>
            <a:ext cx="3743325" cy="2476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noAutofit/>
          </a:bodyPr>
          <a:lstStyle/>
          <a:p>
            <a:r>
              <a:rPr lang="sr-Latn-RS" sz="3600" dirty="0" smtClean="0">
                <a:solidFill>
                  <a:schemeClr val="bg1"/>
                </a:solidFill>
                <a:latin typeface="Calibri" pitchFamily="34" charset="0"/>
                <a:cs typeface="Calibri" pitchFamily="34" charset="0"/>
              </a:rPr>
              <a:t>Palijativno zbinjavanje dispneje        </a:t>
            </a:r>
            <a:br>
              <a:rPr lang="sr-Latn-RS" sz="3600" dirty="0" smtClean="0">
                <a:solidFill>
                  <a:schemeClr val="bg1"/>
                </a:solidFill>
                <a:latin typeface="Calibri" pitchFamily="34" charset="0"/>
                <a:cs typeface="Calibri" pitchFamily="34" charset="0"/>
              </a:rPr>
            </a:br>
            <a:r>
              <a:rPr lang="sr-Latn-RS" sz="3600" dirty="0" smtClean="0">
                <a:solidFill>
                  <a:schemeClr val="bg1"/>
                </a:solidFill>
                <a:latin typeface="Calibri" pitchFamily="34" charset="0"/>
                <a:cs typeface="Calibri" pitchFamily="34" charset="0"/>
              </a:rPr>
              <a:t> </a:t>
            </a:r>
            <a:r>
              <a:rPr lang="en-US" sz="3600" dirty="0" smtClean="0">
                <a:solidFill>
                  <a:schemeClr val="bg1"/>
                </a:solidFill>
                <a:latin typeface="Calibri" pitchFamily="34" charset="0"/>
                <a:cs typeface="Calibri" pitchFamily="34" charset="0"/>
              </a:rPr>
              <a:t>Ne</a:t>
            </a:r>
            <a:r>
              <a:rPr lang="sr-Latn-RS" sz="3600" dirty="0" smtClean="0">
                <a:solidFill>
                  <a:schemeClr val="bg1"/>
                </a:solidFill>
                <a:latin typeface="Calibri" pitchFamily="34" charset="0"/>
                <a:cs typeface="Calibri" pitchFamily="34" charset="0"/>
              </a:rPr>
              <a:t>-</a:t>
            </a:r>
            <a:r>
              <a:rPr lang="en-US" sz="3600" dirty="0" err="1" smtClean="0">
                <a:solidFill>
                  <a:schemeClr val="bg1"/>
                </a:solidFill>
                <a:latin typeface="Calibri" pitchFamily="34" charset="0"/>
                <a:cs typeface="Calibri" pitchFamily="34" charset="0"/>
              </a:rPr>
              <a:t>farmakološke</a:t>
            </a:r>
            <a:r>
              <a:rPr lang="en-US" sz="3600" dirty="0" smtClean="0">
                <a:solidFill>
                  <a:schemeClr val="bg1"/>
                </a:solidFill>
                <a:latin typeface="Calibri" pitchFamily="34" charset="0"/>
                <a:cs typeface="Calibri" pitchFamily="34" charset="0"/>
              </a:rPr>
              <a:t> mere</a:t>
            </a:r>
            <a:endParaRPr lang="en-US" sz="3600" dirty="0">
              <a:solidFill>
                <a:schemeClr val="bg1"/>
              </a:solidFill>
            </a:endParaRPr>
          </a:p>
        </p:txBody>
      </p:sp>
      <p:sp>
        <p:nvSpPr>
          <p:cNvPr id="3" name="Content Placeholder 2"/>
          <p:cNvSpPr>
            <a:spLocks noGrp="1"/>
          </p:cNvSpPr>
          <p:nvPr>
            <p:ph idx="1"/>
          </p:nvPr>
        </p:nvSpPr>
        <p:spPr>
          <a:xfrm>
            <a:off x="457200" y="1600200"/>
            <a:ext cx="8534400" cy="4525963"/>
          </a:xfrm>
        </p:spPr>
        <p:txBody>
          <a:bodyPr>
            <a:normAutofit/>
          </a:bodyPr>
          <a:lstStyle/>
          <a:p>
            <a:pPr>
              <a:buClr>
                <a:srgbClr val="C00000"/>
              </a:buClr>
              <a:buFont typeface="Wingdings" pitchFamily="2" charset="2"/>
              <a:buChar char="§"/>
            </a:pPr>
            <a:endParaRPr lang="sr-Latn-RS" sz="2800" dirty="0" smtClean="0">
              <a:latin typeface="Calibri" pitchFamily="34" charset="0"/>
              <a:cs typeface="Calibri" pitchFamily="34" charset="0"/>
            </a:endParaRPr>
          </a:p>
          <a:p>
            <a:pPr marL="514350" indent="-514350">
              <a:buClr>
                <a:srgbClr val="C00000"/>
              </a:buClr>
              <a:buFont typeface="+mj-lt"/>
              <a:buAutoNum type="arabicPeriod"/>
            </a:pPr>
            <a:r>
              <a:rPr lang="en-US" sz="2800" dirty="0" err="1" smtClean="0">
                <a:effectLst>
                  <a:outerShdw blurRad="38100" dist="38100" dir="2700000" algn="tl">
                    <a:srgbClr val="000000">
                      <a:alpha val="43137"/>
                    </a:srgbClr>
                  </a:outerShdw>
                </a:effectLst>
                <a:latin typeface="Calibri" pitchFamily="34" charset="0"/>
                <a:cs typeface="Calibri" pitchFamily="34" charset="0"/>
              </a:rPr>
              <a:t>Vakcine</a:t>
            </a:r>
            <a:r>
              <a:rPr lang="en-US" sz="2800" dirty="0" smtClean="0">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effectLst>
                  <a:outerShdw blurRad="38100" dist="38100" dir="2700000" algn="tl">
                    <a:srgbClr val="000000">
                      <a:alpha val="43137"/>
                    </a:srgbClr>
                  </a:outerShdw>
                </a:effectLst>
                <a:latin typeface="Calibri" pitchFamily="34" charset="0"/>
                <a:cs typeface="Calibri" pitchFamily="34" charset="0"/>
              </a:rPr>
              <a:t>protiv</a:t>
            </a:r>
            <a:r>
              <a:rPr lang="en-US" sz="2800" dirty="0" smtClean="0">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effectLst>
                  <a:outerShdw blurRad="38100" dist="38100" dir="2700000" algn="tl">
                    <a:srgbClr val="000000">
                      <a:alpha val="43137"/>
                    </a:srgbClr>
                  </a:outerShdw>
                </a:effectLst>
                <a:latin typeface="Calibri" pitchFamily="34" charset="0"/>
                <a:cs typeface="Calibri" pitchFamily="34" charset="0"/>
              </a:rPr>
              <a:t>gripa</a:t>
            </a:r>
            <a:r>
              <a:rPr lang="en-US" sz="2800" dirty="0" smtClean="0">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effectLst>
                  <a:outerShdw blurRad="38100" dist="38100" dir="2700000" algn="tl">
                    <a:srgbClr val="000000">
                      <a:alpha val="43137"/>
                    </a:srgbClr>
                  </a:outerShdw>
                </a:effectLst>
                <a:latin typeface="Calibri" pitchFamily="34" charset="0"/>
                <a:cs typeface="Calibri" pitchFamily="34" charset="0"/>
              </a:rPr>
              <a:t>i</a:t>
            </a:r>
            <a:r>
              <a:rPr lang="en-US" sz="2800" dirty="0" smtClean="0">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effectLst>
                  <a:outerShdw blurRad="38100" dist="38100" dir="2700000" algn="tl">
                    <a:srgbClr val="000000">
                      <a:alpha val="43137"/>
                    </a:srgbClr>
                  </a:outerShdw>
                </a:effectLst>
                <a:latin typeface="Calibri" pitchFamily="34" charset="0"/>
                <a:cs typeface="Calibri" pitchFamily="34" charset="0"/>
              </a:rPr>
              <a:t>pneu</a:t>
            </a:r>
            <a:r>
              <a:rPr lang="sr-Latn-RS" sz="2800" dirty="0" smtClean="0">
                <a:effectLst>
                  <a:outerShdw blurRad="38100" dist="38100" dir="2700000" algn="tl">
                    <a:srgbClr val="000000">
                      <a:alpha val="43137"/>
                    </a:srgbClr>
                  </a:outerShdw>
                </a:effectLst>
                <a:latin typeface="Calibri" pitchFamily="34" charset="0"/>
                <a:cs typeface="Calibri" pitchFamily="34" charset="0"/>
              </a:rPr>
              <a:t>mokoka</a:t>
            </a:r>
          </a:p>
          <a:p>
            <a:pPr marL="514350" indent="-514350">
              <a:buClr>
                <a:srgbClr val="C00000"/>
              </a:buClr>
              <a:buFont typeface="+mj-lt"/>
              <a:buAutoNum type="arabicPeriod"/>
            </a:pPr>
            <a:r>
              <a:rPr lang="sr-Latn-RS" sz="2800" dirty="0" smtClean="0">
                <a:effectLst>
                  <a:outerShdw blurRad="38100" dist="38100" dir="2700000" algn="tl">
                    <a:srgbClr val="000000">
                      <a:alpha val="43137"/>
                    </a:srgbClr>
                  </a:outerShdw>
                </a:effectLst>
                <a:latin typeface="Calibri" pitchFamily="34" charset="0"/>
                <a:cs typeface="Calibri" pitchFamily="34" charset="0"/>
              </a:rPr>
              <a:t>I</a:t>
            </a:r>
            <a:r>
              <a:rPr lang="en-US" sz="2800" dirty="0" err="1" smtClean="0">
                <a:effectLst>
                  <a:outerShdw blurRad="38100" dist="38100" dir="2700000" algn="tl">
                    <a:srgbClr val="000000">
                      <a:alpha val="43137"/>
                    </a:srgbClr>
                  </a:outerShdw>
                </a:effectLst>
                <a:latin typeface="Calibri" pitchFamily="34" charset="0"/>
                <a:cs typeface="Calibri" pitchFamily="34" charset="0"/>
              </a:rPr>
              <a:t>shrana</a:t>
            </a:r>
            <a:endParaRPr lang="en-US" sz="2800" dirty="0" smtClean="0">
              <a:effectLst>
                <a:outerShdw blurRad="38100" dist="38100" dir="2700000" algn="tl">
                  <a:srgbClr val="000000">
                    <a:alpha val="43137"/>
                  </a:srgbClr>
                </a:outerShdw>
              </a:effectLst>
              <a:latin typeface="Calibri" pitchFamily="34" charset="0"/>
              <a:cs typeface="Calibri" pitchFamily="34" charset="0"/>
            </a:endParaRPr>
          </a:p>
          <a:p>
            <a:pPr>
              <a:buNone/>
            </a:pPr>
            <a:r>
              <a:rPr lang="sr-Latn-RS" sz="2400" dirty="0" smtClean="0">
                <a:latin typeface="Calibri" pitchFamily="34" charset="0"/>
                <a:cs typeface="Calibri" pitchFamily="34" charset="0"/>
              </a:rPr>
              <a:t>      </a:t>
            </a:r>
            <a:r>
              <a:rPr lang="sr-Latn-RS" sz="2400" dirty="0" smtClean="0">
                <a:latin typeface="Times New Roman"/>
                <a:cs typeface="Times New Roman"/>
              </a:rPr>
              <a:t>» </a:t>
            </a:r>
            <a:r>
              <a:rPr lang="en-US" sz="2400" dirty="0" err="1" smtClean="0">
                <a:latin typeface="Calibri" pitchFamily="34" charset="0"/>
                <a:cs typeface="Calibri" pitchFamily="34" charset="0"/>
              </a:rPr>
              <a:t>Povećanje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telesne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težine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za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neuhranjen</a:t>
            </a:r>
            <a:r>
              <a:rPr lang="sr-Latn-RS" sz="2400" dirty="0" smtClean="0">
                <a:latin typeface="Calibri" pitchFamily="34" charset="0"/>
                <a:cs typeface="Calibri" pitchFamily="34" charset="0"/>
              </a:rPr>
              <a:t>i</a:t>
            </a:r>
            <a:r>
              <a:rPr lang="en-US" sz="2400" dirty="0" smtClean="0">
                <a:latin typeface="Calibri" pitchFamily="34" charset="0"/>
                <a:cs typeface="Calibri" pitchFamily="34" charset="0"/>
              </a:rPr>
              <a:t> HOBP („pink puffer”)</a:t>
            </a:r>
          </a:p>
          <a:p>
            <a:pPr>
              <a:buNone/>
            </a:pPr>
            <a:r>
              <a:rPr lang="sr-Latn-RS" sz="2000" dirty="0" smtClean="0">
                <a:latin typeface="Calibri" pitchFamily="34" charset="0"/>
                <a:cs typeface="Calibri" pitchFamily="34" charset="0"/>
              </a:rPr>
              <a:t>          (</a:t>
            </a:r>
            <a:r>
              <a:rPr lang="en-US" sz="2000" dirty="0" err="1" smtClean="0">
                <a:latin typeface="Calibri" pitchFamily="34" charset="0"/>
                <a:cs typeface="Calibri" pitchFamily="34" charset="0"/>
              </a:rPr>
              <a:t>Smanjen</a:t>
            </a:r>
            <a:r>
              <a:rPr lang="sr-Latn-RS" sz="2000" dirty="0" smtClean="0">
                <a:latin typeface="Calibri" pitchFamily="34" charset="0"/>
                <a:cs typeface="Calibri" pitchFamily="34" charset="0"/>
              </a:rPr>
              <a:t>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težin</a:t>
            </a:r>
            <a:r>
              <a:rPr lang="sr-Latn-RS" sz="2000" dirty="0" smtClean="0">
                <a:latin typeface="Calibri" pitchFamily="34" charset="0"/>
                <a:cs typeface="Calibri" pitchFamily="34" charset="0"/>
              </a:rPr>
              <a:t>a</a:t>
            </a:r>
            <a:r>
              <a:rPr lang="en-US" sz="2000" dirty="0" smtClean="0">
                <a:latin typeface="Calibri" pitchFamily="34" charset="0"/>
                <a:cs typeface="Calibri" pitchFamily="34" charset="0"/>
              </a:rPr>
              <a:t> je </a:t>
            </a:r>
            <a:r>
              <a:rPr lang="en-US" sz="2000" dirty="0" err="1" smtClean="0">
                <a:latin typeface="Calibri" pitchFamily="34" charset="0"/>
                <a:cs typeface="Calibri" pitchFamily="34" charset="0"/>
              </a:rPr>
              <a:t>praćen</a:t>
            </a:r>
            <a:r>
              <a:rPr lang="sr-Latn-RS" sz="2000" dirty="0" smtClean="0">
                <a:latin typeface="Calibri" pitchFamily="34" charset="0"/>
                <a:cs typeface="Calibri" pitchFamily="34" charset="0"/>
              </a:rPr>
              <a:t>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slabošću</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respiratornih</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mišića</a:t>
            </a:r>
            <a:r>
              <a:rPr lang="sr-Latn-RS" sz="2000" dirty="0" smtClean="0">
                <a:latin typeface="Calibri" pitchFamily="34" charset="0"/>
                <a:cs typeface="Calibri" pitchFamily="34" charset="0"/>
              </a:rPr>
              <a:t>)</a:t>
            </a:r>
            <a:endParaRPr lang="en-US" sz="2000" dirty="0" smtClean="0">
              <a:latin typeface="Calibri" pitchFamily="34" charset="0"/>
              <a:cs typeface="Calibri" pitchFamily="34" charset="0"/>
            </a:endParaRPr>
          </a:p>
          <a:p>
            <a:pPr>
              <a:buNone/>
            </a:pPr>
            <a:r>
              <a:rPr lang="sr-Latn-RS" sz="2400" dirty="0" smtClean="0">
                <a:latin typeface="Calibri" pitchFamily="34" charset="0"/>
                <a:cs typeface="Calibri" pitchFamily="34" charset="0"/>
              </a:rPr>
              <a:t>      » Smanjenje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težine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za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hiperkapničn</a:t>
            </a:r>
            <a:r>
              <a:rPr lang="sr-Latn-RS" sz="2400" dirty="0" smtClean="0">
                <a:latin typeface="Calibri" pitchFamily="34" charset="0"/>
                <a:cs typeface="Calibri" pitchFamily="34" charset="0"/>
              </a:rPr>
              <a:t>i</a:t>
            </a:r>
            <a:r>
              <a:rPr lang="en-US" sz="2400" dirty="0" smtClean="0">
                <a:latin typeface="Calibri" pitchFamily="34" charset="0"/>
                <a:cs typeface="Calibri" pitchFamily="34" charset="0"/>
              </a:rPr>
              <a:t> HOBP („blue bloater“)</a:t>
            </a:r>
            <a:endParaRPr lang="sr-Latn-RS" sz="2400" dirty="0" smtClean="0">
              <a:latin typeface="Calibri" pitchFamily="34" charset="0"/>
              <a:cs typeface="Calibri" pitchFamily="34" charset="0"/>
            </a:endParaRPr>
          </a:p>
          <a:p>
            <a:pPr>
              <a:buNone/>
            </a:pPr>
            <a:r>
              <a:rPr lang="sr-Latn-RS" sz="2000" dirty="0" smtClean="0">
                <a:latin typeface="Calibri" pitchFamily="34" charset="0"/>
                <a:cs typeface="Calibri" pitchFamily="34" charset="0"/>
              </a:rPr>
              <a:t>          (S</a:t>
            </a:r>
            <a:r>
              <a:rPr lang="en-US" sz="2000" dirty="0" err="1" smtClean="0">
                <a:latin typeface="Calibri" pitchFamily="34" charset="0"/>
                <a:cs typeface="Calibri" pitchFamily="34" charset="0"/>
              </a:rPr>
              <a:t>manj</a:t>
            </a:r>
            <a:r>
              <a:rPr lang="sr-Latn-RS" sz="2000" dirty="0" smtClean="0">
                <a:latin typeface="Calibri" pitchFamily="34" charset="0"/>
                <a:cs typeface="Calibri" pitchFamily="34" charset="0"/>
              </a:rPr>
              <a:t>enje </a:t>
            </a:r>
            <a:r>
              <a:rPr lang="en-US" sz="2000" dirty="0" err="1" smtClean="0">
                <a:latin typeface="Calibri" pitchFamily="34" charset="0"/>
                <a:cs typeface="Calibri" pitchFamily="34" charset="0"/>
              </a:rPr>
              <a:t>tkiv</a:t>
            </a:r>
            <a:r>
              <a:rPr lang="sr-Latn-RS" sz="2000" dirty="0" smtClean="0">
                <a:latin typeface="Calibri" pitchFamily="34" charset="0"/>
                <a:cs typeface="Calibri" pitchFamily="34" charset="0"/>
              </a:rPr>
              <a:t>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koje</a:t>
            </a:r>
            <a:r>
              <a:rPr lang="en-US" sz="2000" dirty="0" smtClean="0">
                <a:latin typeface="Calibri" pitchFamily="34" charset="0"/>
                <a:cs typeface="Calibri" pitchFamily="34" charset="0"/>
              </a:rPr>
              <a:t> se </a:t>
            </a:r>
            <a:r>
              <a:rPr lang="en-US" sz="2000" dirty="0" err="1" smtClean="0">
                <a:latin typeface="Calibri" pitchFamily="34" charset="0"/>
                <a:cs typeface="Calibri" pitchFamily="34" charset="0"/>
              </a:rPr>
              <a:t>snabdeva</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O₂ </a:t>
            </a:r>
            <a:r>
              <a:rPr lang="sr-Latn-RS" sz="2000" dirty="0" smtClean="0">
                <a:latin typeface="Times New Roman"/>
                <a:cs typeface="Times New Roman"/>
              </a:rPr>
              <a:t>→</a:t>
            </a:r>
            <a:r>
              <a:rPr lang="sr-Latn-RS" sz="2000" dirty="0" smtClean="0">
                <a:latin typeface="Calibri" pitchFamily="34" charset="0"/>
                <a:cs typeface="Calibri" pitchFamily="34" charset="0"/>
              </a:rPr>
              <a:t> </a:t>
            </a:r>
            <a:r>
              <a:rPr lang="en-US" sz="2000" dirty="0" err="1" smtClean="0">
                <a:latin typeface="Calibri" pitchFamily="34" charset="0"/>
                <a:cs typeface="Calibri" pitchFamily="34" charset="0"/>
              </a:rPr>
              <a:t>smanjuje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kardiopulmonalni</a:t>
            </a:r>
            <a:r>
              <a:rPr lang="sr-Latn-RS" sz="2000" dirty="0" smtClean="0">
                <a:latin typeface="Calibri" pitchFamily="34" charset="0"/>
                <a:cs typeface="Calibri" pitchFamily="34" charset="0"/>
              </a:rPr>
              <a:t> </a:t>
            </a:r>
            <a:r>
              <a:rPr lang="en-US" sz="2000" dirty="0" err="1" smtClean="0">
                <a:latin typeface="Calibri" pitchFamily="34" charset="0"/>
                <a:cs typeface="Calibri" pitchFamily="34" charset="0"/>
              </a:rPr>
              <a:t>rad</a:t>
            </a:r>
            <a:r>
              <a:rPr lang="sr-Latn-RS" sz="2000" dirty="0" smtClean="0">
                <a:latin typeface="Calibri" pitchFamily="34" charset="0"/>
                <a:cs typeface="Calibri" pitchFamily="34" charset="0"/>
              </a:rPr>
              <a:t>)</a:t>
            </a:r>
            <a:endParaRPr lang="en-US" sz="20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US" dirty="0" smtClean="0">
                <a:solidFill>
                  <a:schemeClr val="bg1"/>
                </a:solidFill>
                <a:latin typeface="Calibri" pitchFamily="34" charset="0"/>
                <a:cs typeface="Calibri" pitchFamily="34" charset="0"/>
              </a:rPr>
              <a:t>Ne</a:t>
            </a:r>
            <a:r>
              <a:rPr lang="sr-Latn-RS" dirty="0" smtClean="0">
                <a:solidFill>
                  <a:schemeClr val="bg1"/>
                </a:solidFill>
                <a:latin typeface="Calibri" pitchFamily="34" charset="0"/>
                <a:cs typeface="Calibri" pitchFamily="34" charset="0"/>
              </a:rPr>
              <a:t>-</a:t>
            </a:r>
            <a:r>
              <a:rPr lang="en-US" dirty="0" err="1" smtClean="0">
                <a:solidFill>
                  <a:schemeClr val="bg1"/>
                </a:solidFill>
                <a:latin typeface="Calibri" pitchFamily="34" charset="0"/>
                <a:cs typeface="Calibri" pitchFamily="34" charset="0"/>
              </a:rPr>
              <a:t>farmakološke</a:t>
            </a:r>
            <a:r>
              <a:rPr lang="en-US" dirty="0" smtClean="0">
                <a:solidFill>
                  <a:schemeClr val="bg1"/>
                </a:solidFill>
                <a:latin typeface="Calibri" pitchFamily="34" charset="0"/>
                <a:cs typeface="Calibri" pitchFamily="34" charset="0"/>
              </a:rPr>
              <a:t> mere</a:t>
            </a:r>
            <a:endParaRPr lang="en-US" dirty="0">
              <a:solidFill>
                <a:schemeClr val="bg1"/>
              </a:solidFill>
            </a:endParaRPr>
          </a:p>
        </p:txBody>
      </p:sp>
      <p:sp>
        <p:nvSpPr>
          <p:cNvPr id="3" name="Content Placeholder 2"/>
          <p:cNvSpPr>
            <a:spLocks noGrp="1"/>
          </p:cNvSpPr>
          <p:nvPr>
            <p:ph idx="1"/>
          </p:nvPr>
        </p:nvSpPr>
        <p:spPr>
          <a:xfrm>
            <a:off x="457200" y="1600200"/>
            <a:ext cx="8305800" cy="4525963"/>
          </a:xfrm>
        </p:spPr>
        <p:txBody>
          <a:bodyPr>
            <a:normAutofit fontScale="77500" lnSpcReduction="20000"/>
          </a:bodyPr>
          <a:lstStyle/>
          <a:p>
            <a:pPr>
              <a:spcBef>
                <a:spcPts val="0"/>
              </a:spcBef>
              <a:buNone/>
            </a:pPr>
            <a:r>
              <a:rPr lang="sr-Latn-RS" sz="3900" b="1" dirty="0" smtClean="0">
                <a:latin typeface="Calibri" pitchFamily="34" charset="0"/>
                <a:cs typeface="Calibri" pitchFamily="34" charset="0"/>
              </a:rPr>
              <a:t>Respiratorna  rehabilitacija </a:t>
            </a:r>
            <a:r>
              <a:rPr lang="sr-Latn-RS" sz="2800" dirty="0" smtClean="0">
                <a:latin typeface="Calibri" pitchFamily="34" charset="0"/>
                <a:cs typeface="Calibri" pitchFamily="34" charset="0"/>
              </a:rPr>
              <a:t>– veoma korisna u s</a:t>
            </a:r>
            <a:r>
              <a:rPr lang="en-US" sz="2800" dirty="0" err="1" smtClean="0">
                <a:latin typeface="Calibri" pitchFamily="34" charset="0"/>
                <a:cs typeface="Calibri" pitchFamily="34" charset="0"/>
              </a:rPr>
              <a:t>manjenj</a:t>
            </a:r>
            <a:r>
              <a:rPr lang="sr-Latn-RS" sz="2800" dirty="0" smtClean="0">
                <a:latin typeface="Calibri" pitchFamily="34" charset="0"/>
                <a:cs typeface="Calibri" pitchFamily="34" charset="0"/>
              </a:rPr>
              <a:t>u </a:t>
            </a:r>
          </a:p>
          <a:p>
            <a:pPr>
              <a:spcBef>
                <a:spcPts val="0"/>
              </a:spcBef>
              <a:buNone/>
            </a:pPr>
            <a:r>
              <a:rPr lang="sr-Latn-RS" sz="2800" dirty="0" smtClean="0">
                <a:latin typeface="Calibri" pitchFamily="34" charset="0"/>
                <a:cs typeface="Calibri" pitchFamily="34" charset="0"/>
              </a:rPr>
              <a:t>p</a:t>
            </a:r>
            <a:r>
              <a:rPr lang="en-US" sz="2800" dirty="0" err="1" smtClean="0">
                <a:latin typeface="Calibri" pitchFamily="34" charset="0"/>
                <a:cs typeface="Calibri" pitchFamily="34" charset="0"/>
              </a:rPr>
              <a:t>ercepcije</a:t>
            </a: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dispneje</a:t>
            </a:r>
            <a:endParaRPr lang="sr-Latn-RS" sz="3300" b="1" dirty="0" smtClean="0">
              <a:latin typeface="Calibri" pitchFamily="34" charset="0"/>
              <a:cs typeface="Calibri" pitchFamily="34" charset="0"/>
            </a:endParaRPr>
          </a:p>
          <a:p>
            <a:pPr marL="742950" indent="-742950">
              <a:buClr>
                <a:srgbClr val="C00000"/>
              </a:buClr>
              <a:buNone/>
            </a:pPr>
            <a:r>
              <a:rPr lang="sr-Latn-RS" sz="41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3.</a:t>
            </a: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3600" dirty="0" smtClean="0">
                <a:effectLst>
                  <a:outerShdw blurRad="38100" dist="38100" dir="2700000" algn="tl">
                    <a:srgbClr val="000000">
                      <a:alpha val="43137"/>
                    </a:srgbClr>
                  </a:outerShdw>
                </a:effectLst>
                <a:latin typeface="Calibri" pitchFamily="34" charset="0"/>
                <a:cs typeface="Calibri" pitchFamily="34" charset="0"/>
              </a:rPr>
              <a:t>V</a:t>
            </a:r>
            <a:r>
              <a:rPr lang="en-US" sz="3600" dirty="0" err="1" smtClean="0">
                <a:effectLst>
                  <a:outerShdw blurRad="38100" dist="38100" dir="2700000" algn="tl">
                    <a:srgbClr val="000000">
                      <a:alpha val="43137"/>
                    </a:srgbClr>
                  </a:outerShdw>
                </a:effectLst>
                <a:latin typeface="Calibri" pitchFamily="34" charset="0"/>
                <a:cs typeface="Calibri" pitchFamily="34" charset="0"/>
              </a:rPr>
              <a:t>ežb</a:t>
            </a:r>
            <a:r>
              <a:rPr lang="sr-Latn-RS" sz="3600" dirty="0" smtClean="0">
                <a:effectLst>
                  <a:outerShdw blurRad="38100" dist="38100" dir="2700000" algn="tl">
                    <a:srgbClr val="000000">
                      <a:alpha val="43137"/>
                    </a:srgbClr>
                  </a:outerShdw>
                </a:effectLst>
                <a:latin typeface="Calibri" pitchFamily="34" charset="0"/>
                <a:cs typeface="Calibri" pitchFamily="34" charset="0"/>
              </a:rPr>
              <a:t>anje</a:t>
            </a:r>
            <a:r>
              <a:rPr lang="en-US" sz="3600" dirty="0" smtClean="0">
                <a:effectLst>
                  <a:outerShdw blurRad="38100" dist="38100" dir="2700000" algn="tl">
                    <a:srgbClr val="000000">
                      <a:alpha val="43137"/>
                    </a:srgbClr>
                  </a:outerShdw>
                </a:effectLst>
                <a:latin typeface="Calibri" pitchFamily="34" charset="0"/>
                <a:cs typeface="Calibri" pitchFamily="34" charset="0"/>
              </a:rPr>
              <a:t> </a:t>
            </a:r>
            <a:r>
              <a:rPr lang="sr-Latn-RS" sz="3600" dirty="0" smtClean="0">
                <a:effectLst>
                  <a:outerShdw blurRad="38100" dist="38100" dir="2700000" algn="tl">
                    <a:srgbClr val="000000">
                      <a:alpha val="43137"/>
                    </a:srgbClr>
                  </a:outerShdw>
                </a:effectLst>
                <a:latin typeface="Calibri" pitchFamily="34" charset="0"/>
                <a:cs typeface="Calibri" pitchFamily="34" charset="0"/>
              </a:rPr>
              <a:t> </a:t>
            </a:r>
            <a:r>
              <a:rPr lang="sr-Latn-RS" sz="3600" b="1" i="1" dirty="0" smtClean="0">
                <a:solidFill>
                  <a:srgbClr val="C00000"/>
                </a:solidFill>
                <a:latin typeface="Calibri" pitchFamily="34" charset="0"/>
                <a:cs typeface="Calibri" pitchFamily="34" charset="0"/>
              </a:rPr>
              <a:t>– </a:t>
            </a:r>
            <a:r>
              <a:rPr lang="sr-Latn-RS" sz="3100" b="1" i="1" dirty="0" smtClean="0">
                <a:solidFill>
                  <a:srgbClr val="C00000"/>
                </a:solidFill>
                <a:latin typeface="Calibri" pitchFamily="34" charset="0"/>
                <a:cs typeface="Calibri" pitchFamily="34" charset="0"/>
              </a:rPr>
              <a:t>N</a:t>
            </a:r>
            <a:r>
              <a:rPr lang="en-US" sz="3100" b="1" i="1" dirty="0" err="1" smtClean="0">
                <a:solidFill>
                  <a:srgbClr val="C00000"/>
                </a:solidFill>
                <a:latin typeface="Calibri" pitchFamily="34" charset="0"/>
                <a:cs typeface="Calibri" pitchFamily="34" charset="0"/>
              </a:rPr>
              <a:t>ajbolji</a:t>
            </a:r>
            <a:r>
              <a:rPr lang="en-US" sz="3100" b="1" i="1" dirty="0" smtClean="0">
                <a:solidFill>
                  <a:srgbClr val="C00000"/>
                </a:solidFill>
                <a:latin typeface="Calibri" pitchFamily="34" charset="0"/>
                <a:cs typeface="Calibri" pitchFamily="34" charset="0"/>
              </a:rPr>
              <a:t> </a:t>
            </a:r>
            <a:r>
              <a:rPr lang="en-US" sz="3100" b="1" i="1" dirty="0" err="1" smtClean="0">
                <a:solidFill>
                  <a:srgbClr val="C00000"/>
                </a:solidFill>
                <a:latin typeface="Calibri" pitchFamily="34" charset="0"/>
                <a:cs typeface="Calibri" pitchFamily="34" charset="0"/>
              </a:rPr>
              <a:t>način</a:t>
            </a:r>
            <a:r>
              <a:rPr lang="en-US" sz="3100" b="1" i="1" dirty="0" smtClean="0">
                <a:solidFill>
                  <a:srgbClr val="C00000"/>
                </a:solidFill>
                <a:latin typeface="Calibri" pitchFamily="34" charset="0"/>
                <a:cs typeface="Calibri" pitchFamily="34" charset="0"/>
              </a:rPr>
              <a:t> </a:t>
            </a:r>
            <a:r>
              <a:rPr lang="en-US" sz="3100" b="1" i="1" dirty="0" err="1" smtClean="0">
                <a:solidFill>
                  <a:srgbClr val="C00000"/>
                </a:solidFill>
                <a:latin typeface="Calibri" pitchFamily="34" charset="0"/>
                <a:cs typeface="Calibri" pitchFamily="34" charset="0"/>
              </a:rPr>
              <a:t>za</a:t>
            </a:r>
            <a:r>
              <a:rPr lang="en-US" sz="3100" b="1" i="1" dirty="0" smtClean="0">
                <a:solidFill>
                  <a:srgbClr val="C00000"/>
                </a:solidFill>
                <a:latin typeface="Calibri" pitchFamily="34" charset="0"/>
                <a:cs typeface="Calibri" pitchFamily="34" charset="0"/>
              </a:rPr>
              <a:t> </a:t>
            </a:r>
            <a:r>
              <a:rPr lang="en-US" sz="3100" b="1" i="1" dirty="0" err="1" smtClean="0">
                <a:solidFill>
                  <a:srgbClr val="C00000"/>
                </a:solidFill>
                <a:latin typeface="Calibri" pitchFamily="34" charset="0"/>
                <a:cs typeface="Calibri" pitchFamily="34" charset="0"/>
              </a:rPr>
              <a:t>jačanje</a:t>
            </a:r>
            <a:r>
              <a:rPr lang="en-US" sz="3100" b="1" i="1" dirty="0" smtClean="0">
                <a:solidFill>
                  <a:srgbClr val="C00000"/>
                </a:solidFill>
                <a:latin typeface="Calibri" pitchFamily="34" charset="0"/>
                <a:cs typeface="Calibri" pitchFamily="34" charset="0"/>
              </a:rPr>
              <a:t> </a:t>
            </a:r>
            <a:r>
              <a:rPr lang="en-US" sz="3100" b="1" i="1" dirty="0" err="1" smtClean="0">
                <a:solidFill>
                  <a:srgbClr val="C00000"/>
                </a:solidFill>
                <a:latin typeface="Calibri" pitchFamily="34" charset="0"/>
                <a:cs typeface="Calibri" pitchFamily="34" charset="0"/>
              </a:rPr>
              <a:t>respiratornih</a:t>
            </a:r>
            <a:r>
              <a:rPr lang="en-US" sz="3100" b="1" i="1" dirty="0" smtClean="0">
                <a:solidFill>
                  <a:srgbClr val="C00000"/>
                </a:solidFill>
                <a:latin typeface="Calibri" pitchFamily="34" charset="0"/>
                <a:cs typeface="Calibri" pitchFamily="34" charset="0"/>
              </a:rPr>
              <a:t> </a:t>
            </a:r>
            <a:r>
              <a:rPr lang="en-US" sz="3100" b="1" i="1" dirty="0" err="1" smtClean="0">
                <a:solidFill>
                  <a:srgbClr val="C00000"/>
                </a:solidFill>
                <a:latin typeface="Calibri" pitchFamily="34" charset="0"/>
                <a:cs typeface="Calibri" pitchFamily="34" charset="0"/>
              </a:rPr>
              <a:t>mišića</a:t>
            </a:r>
            <a:endParaRPr lang="sr-Latn-RS" sz="3100" b="1" i="1" dirty="0" smtClean="0">
              <a:solidFill>
                <a:srgbClr val="C00000"/>
              </a:solidFill>
              <a:latin typeface="Calibri" pitchFamily="34" charset="0"/>
              <a:cs typeface="Calibri" pitchFamily="34" charset="0"/>
            </a:endParaRPr>
          </a:p>
          <a:p>
            <a:pPr>
              <a:buClr>
                <a:srgbClr val="C00000"/>
              </a:buClr>
              <a:buFont typeface="Wingdings" pitchFamily="2" charset="2"/>
              <a:buChar char="§"/>
            </a:pPr>
            <a:r>
              <a:rPr lang="en-US" dirty="0" err="1" smtClean="0"/>
              <a:t>Metode</a:t>
            </a:r>
            <a:endParaRPr lang="sr-Latn-RS" dirty="0" smtClean="0"/>
          </a:p>
          <a:p>
            <a:pPr>
              <a:lnSpc>
                <a:spcPct val="120000"/>
              </a:lnSpc>
              <a:spcBef>
                <a:spcPts val="0"/>
              </a:spcBef>
              <a:buNone/>
            </a:pPr>
            <a:r>
              <a:rPr lang="sr-Latn-RS" dirty="0" smtClean="0"/>
              <a:t>     » h</a:t>
            </a:r>
            <a:r>
              <a:rPr lang="en-US" dirty="0" err="1" smtClean="0"/>
              <a:t>odanje</a:t>
            </a:r>
            <a:r>
              <a:rPr lang="sr-Latn-RS" dirty="0" smtClean="0"/>
              <a:t>, </a:t>
            </a:r>
            <a:r>
              <a:rPr lang="en-US" dirty="0" err="1" smtClean="0"/>
              <a:t>penjanje</a:t>
            </a:r>
            <a:r>
              <a:rPr lang="en-US" dirty="0" smtClean="0"/>
              <a:t> </a:t>
            </a:r>
            <a:r>
              <a:rPr lang="en-US" dirty="0" err="1" smtClean="0"/>
              <a:t>stepenicama</a:t>
            </a:r>
            <a:endParaRPr lang="sr-Latn-RS" dirty="0" smtClean="0"/>
          </a:p>
          <a:p>
            <a:pPr>
              <a:lnSpc>
                <a:spcPct val="120000"/>
              </a:lnSpc>
              <a:spcBef>
                <a:spcPts val="0"/>
              </a:spcBef>
              <a:buNone/>
            </a:pPr>
            <a:r>
              <a:rPr lang="sr-Latn-RS" dirty="0" smtClean="0"/>
              <a:t>     » j</a:t>
            </a:r>
            <a:r>
              <a:rPr lang="en-US" dirty="0" err="1" smtClean="0"/>
              <a:t>ačanje</a:t>
            </a:r>
            <a:r>
              <a:rPr lang="en-US" dirty="0" smtClean="0"/>
              <a:t> </a:t>
            </a:r>
            <a:r>
              <a:rPr lang="sr-Latn-RS" dirty="0" smtClean="0"/>
              <a:t>muskulatute </a:t>
            </a:r>
            <a:r>
              <a:rPr lang="en-US" dirty="0" err="1" smtClean="0"/>
              <a:t>gornj</a:t>
            </a:r>
            <a:r>
              <a:rPr lang="sr-Latn-RS" dirty="0" smtClean="0"/>
              <a:t>ih </a:t>
            </a:r>
            <a:r>
              <a:rPr lang="en-US" dirty="0" err="1" smtClean="0"/>
              <a:t>ekstremiteta</a:t>
            </a:r>
            <a:r>
              <a:rPr lang="en-US" dirty="0" smtClean="0"/>
              <a:t> </a:t>
            </a:r>
            <a:r>
              <a:rPr lang="en-US" dirty="0" err="1" smtClean="0"/>
              <a:t>i</a:t>
            </a:r>
            <a:r>
              <a:rPr lang="en-US" dirty="0" smtClean="0"/>
              <a:t> </a:t>
            </a:r>
            <a:r>
              <a:rPr lang="en-US" dirty="0" err="1" smtClean="0"/>
              <a:t>ramenog</a:t>
            </a:r>
            <a:r>
              <a:rPr lang="en-US" dirty="0" smtClean="0"/>
              <a:t> </a:t>
            </a:r>
            <a:endParaRPr lang="sr-Latn-RS" dirty="0" smtClean="0"/>
          </a:p>
          <a:p>
            <a:pPr>
              <a:lnSpc>
                <a:spcPct val="120000"/>
              </a:lnSpc>
              <a:spcBef>
                <a:spcPts val="0"/>
              </a:spcBef>
              <a:buNone/>
            </a:pPr>
            <a:r>
              <a:rPr lang="sr-Latn-RS" dirty="0" smtClean="0"/>
              <a:t>        </a:t>
            </a:r>
            <a:r>
              <a:rPr lang="en-US" dirty="0" err="1" smtClean="0"/>
              <a:t>pojasa</a:t>
            </a:r>
            <a:r>
              <a:rPr lang="sr-Latn-RS" dirty="0" smtClean="0"/>
              <a:t> </a:t>
            </a:r>
            <a:r>
              <a:rPr lang="sr-Latn-RS" dirty="0" smtClean="0">
                <a:latin typeface="Times New Roman"/>
                <a:cs typeface="Times New Roman"/>
              </a:rPr>
              <a:t>→ </a:t>
            </a:r>
            <a:r>
              <a:rPr lang="en-US" dirty="0" err="1" smtClean="0"/>
              <a:t>pomoćn</a:t>
            </a:r>
            <a:r>
              <a:rPr lang="sr-Latn-RS" dirty="0" smtClean="0"/>
              <a:t>a respiratorna muskulatura</a:t>
            </a:r>
          </a:p>
          <a:p>
            <a:pPr>
              <a:buNone/>
            </a:pPr>
            <a:r>
              <a:rPr lang="sr-Latn-RS" dirty="0" smtClean="0">
                <a:latin typeface="Calibri" pitchFamily="34" charset="0"/>
                <a:cs typeface="Calibri" pitchFamily="34" charset="0"/>
              </a:rPr>
              <a:t>     Sam </a:t>
            </a:r>
            <a:r>
              <a:rPr lang="en-US" dirty="0" err="1" smtClean="0">
                <a:latin typeface="Calibri" pitchFamily="34" charset="0"/>
                <a:cs typeface="Calibri" pitchFamily="34" charset="0"/>
              </a:rPr>
              <a:t>čin</a:t>
            </a:r>
            <a:r>
              <a:rPr lang="en-US" dirty="0" smtClean="0">
                <a:latin typeface="Calibri" pitchFamily="34" charset="0"/>
                <a:cs typeface="Calibri" pitchFamily="34" charset="0"/>
              </a:rPr>
              <a:t> </a:t>
            </a:r>
            <a:r>
              <a:rPr lang="en-US" dirty="0" err="1" smtClean="0">
                <a:latin typeface="Calibri" pitchFamily="34" charset="0"/>
                <a:cs typeface="Calibri" pitchFamily="34" charset="0"/>
              </a:rPr>
              <a:t>redovnog</a:t>
            </a:r>
            <a:r>
              <a:rPr lang="en-US" dirty="0" smtClean="0">
                <a:latin typeface="Calibri" pitchFamily="34" charset="0"/>
                <a:cs typeface="Calibri" pitchFamily="34" charset="0"/>
              </a:rPr>
              <a:t> </a:t>
            </a:r>
            <a:r>
              <a:rPr lang="en-US" dirty="0" err="1" smtClean="0">
                <a:latin typeface="Calibri" pitchFamily="34" charset="0"/>
                <a:cs typeface="Calibri" pitchFamily="34" charset="0"/>
              </a:rPr>
              <a:t>ustajanja</a:t>
            </a:r>
            <a:r>
              <a:rPr lang="en-US" dirty="0" smtClean="0">
                <a:latin typeface="Calibri" pitchFamily="34" charset="0"/>
                <a:cs typeface="Calibri" pitchFamily="34" charset="0"/>
              </a:rPr>
              <a:t> </a:t>
            </a:r>
            <a:r>
              <a:rPr lang="en-US" dirty="0" err="1" smtClean="0">
                <a:latin typeface="Calibri" pitchFamily="34" charset="0"/>
                <a:cs typeface="Calibri" pitchFamily="34" charset="0"/>
              </a:rPr>
              <a:t>iz</a:t>
            </a:r>
            <a:r>
              <a:rPr lang="en-US" dirty="0" smtClean="0">
                <a:latin typeface="Calibri" pitchFamily="34" charset="0"/>
                <a:cs typeface="Calibri" pitchFamily="34" charset="0"/>
              </a:rPr>
              <a:t> </a:t>
            </a:r>
            <a:r>
              <a:rPr lang="en-US" dirty="0" err="1" smtClean="0">
                <a:latin typeface="Calibri" pitchFamily="34" charset="0"/>
                <a:cs typeface="Calibri" pitchFamily="34" charset="0"/>
              </a:rPr>
              <a:t>kreveta</a:t>
            </a:r>
            <a:r>
              <a:rPr lang="en-US" dirty="0" smtClean="0">
                <a:latin typeface="Calibri" pitchFamily="34" charset="0"/>
                <a:cs typeface="Calibri" pitchFamily="34" charset="0"/>
              </a:rPr>
              <a:t> </a:t>
            </a:r>
            <a:r>
              <a:rPr lang="en-US" dirty="0" err="1" smtClean="0">
                <a:latin typeface="Calibri" pitchFamily="34" charset="0"/>
                <a:cs typeface="Calibri" pitchFamily="34" charset="0"/>
              </a:rPr>
              <a:t>može</a:t>
            </a:r>
            <a:r>
              <a:rPr lang="en-US" dirty="0" smtClean="0">
                <a:latin typeface="Calibri" pitchFamily="34" charset="0"/>
                <a:cs typeface="Calibri" pitchFamily="34" charset="0"/>
              </a:rPr>
              <a:t> </a:t>
            </a:r>
            <a:r>
              <a:rPr lang="en-US" dirty="0" err="1" smtClean="0">
                <a:latin typeface="Calibri" pitchFamily="34" charset="0"/>
                <a:cs typeface="Calibri" pitchFamily="34" charset="0"/>
              </a:rPr>
              <a:t>pomoći</a:t>
            </a:r>
            <a:r>
              <a:rPr lang="en-US" dirty="0" smtClean="0">
                <a:latin typeface="Calibri" pitchFamily="34" charset="0"/>
                <a:cs typeface="Calibri" pitchFamily="34" charset="0"/>
              </a:rPr>
              <a:t> </a:t>
            </a:r>
            <a:r>
              <a:rPr lang="en-US" dirty="0" err="1" smtClean="0">
                <a:latin typeface="Calibri" pitchFamily="34" charset="0"/>
                <a:cs typeface="Calibri" pitchFamily="34" charset="0"/>
              </a:rPr>
              <a:t>nekim</a:t>
            </a:r>
            <a:r>
              <a:rPr lang="en-US" dirty="0" smtClean="0">
                <a:latin typeface="Calibri" pitchFamily="34" charset="0"/>
                <a:cs typeface="Calibri" pitchFamily="34" charset="0"/>
              </a:rPr>
              <a:t> </a:t>
            </a:r>
            <a:r>
              <a:rPr lang="en-US" dirty="0" err="1" smtClean="0">
                <a:latin typeface="Calibri" pitchFamily="34" charset="0"/>
                <a:cs typeface="Calibri" pitchFamily="34" charset="0"/>
              </a:rPr>
              <a:t>pacijentima</a:t>
            </a:r>
            <a:r>
              <a:rPr lang="en-US" dirty="0" smtClean="0">
                <a:latin typeface="Calibri" pitchFamily="34" charset="0"/>
                <a:cs typeface="Calibri" pitchFamily="34" charset="0"/>
              </a:rPr>
              <a:t> </a:t>
            </a:r>
            <a:r>
              <a:rPr lang="en-US" dirty="0" err="1" smtClean="0">
                <a:latin typeface="Calibri" pitchFamily="34" charset="0"/>
                <a:cs typeface="Calibri" pitchFamily="34" charset="0"/>
              </a:rPr>
              <a:t>sa</a:t>
            </a:r>
            <a:r>
              <a:rPr lang="en-US" dirty="0" smtClean="0">
                <a:latin typeface="Calibri" pitchFamily="34" charset="0"/>
                <a:cs typeface="Calibri" pitchFamily="34" charset="0"/>
              </a:rPr>
              <a:t> </a:t>
            </a:r>
            <a:r>
              <a:rPr lang="en-US" dirty="0" err="1" smtClean="0">
                <a:latin typeface="Calibri" pitchFamily="34" charset="0"/>
                <a:cs typeface="Calibri" pitchFamily="34" charset="0"/>
              </a:rPr>
              <a:t>dispnejo</a:t>
            </a:r>
            <a:r>
              <a:rPr lang="sr-Latn-RS" dirty="0" smtClean="0">
                <a:latin typeface="Calibri" pitchFamily="34" charset="0"/>
                <a:cs typeface="Calibri" pitchFamily="34" charset="0"/>
              </a:rPr>
              <a:t>m</a:t>
            </a:r>
          </a:p>
          <a:p>
            <a:endParaRPr lang="sr-Latn-RS" dirty="0" smtClean="0">
              <a:latin typeface="Calibri" pitchFamily="34" charset="0"/>
              <a:cs typeface="Calibri" pitchFamily="34" charset="0"/>
            </a:endParaRPr>
          </a:p>
          <a:p>
            <a:pPr>
              <a:spcBef>
                <a:spcPts val="0"/>
              </a:spcBef>
              <a:buNone/>
            </a:pP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4.</a:t>
            </a:r>
            <a:r>
              <a:rPr lang="sr-Latn-RS" sz="3600" b="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600" dirty="0" err="1" smtClean="0">
                <a:effectLst>
                  <a:outerShdw blurRad="38100" dist="38100" dir="2700000" algn="tl">
                    <a:srgbClr val="000000">
                      <a:alpha val="43137"/>
                    </a:srgbClr>
                  </a:outerShdw>
                </a:effectLst>
                <a:latin typeface="Calibri" pitchFamily="34" charset="0"/>
                <a:cs typeface="Calibri" pitchFamily="34" charset="0"/>
              </a:rPr>
              <a:t>Emocionalno</a:t>
            </a:r>
            <a:r>
              <a:rPr lang="en-US" sz="3600" dirty="0" smtClean="0">
                <a:effectLst>
                  <a:outerShdw blurRad="38100" dist="38100" dir="2700000" algn="tl">
                    <a:srgbClr val="000000">
                      <a:alpha val="43137"/>
                    </a:srgbClr>
                  </a:outerShdw>
                </a:effectLst>
                <a:latin typeface="Calibri" pitchFamily="34" charset="0"/>
                <a:cs typeface="Calibri" pitchFamily="34" charset="0"/>
              </a:rPr>
              <a:t>, </a:t>
            </a:r>
            <a:r>
              <a:rPr lang="en-US" sz="3600" dirty="0" err="1" smtClean="0">
                <a:effectLst>
                  <a:outerShdw blurRad="38100" dist="38100" dir="2700000" algn="tl">
                    <a:srgbClr val="000000">
                      <a:alpha val="43137"/>
                    </a:srgbClr>
                  </a:outerShdw>
                </a:effectLst>
                <a:latin typeface="Calibri" pitchFamily="34" charset="0"/>
                <a:cs typeface="Calibri" pitchFamily="34" charset="0"/>
              </a:rPr>
              <a:t>duhovno</a:t>
            </a:r>
            <a:r>
              <a:rPr lang="en-US" sz="3600" dirty="0" smtClean="0">
                <a:effectLst>
                  <a:outerShdw blurRad="38100" dist="38100" dir="2700000" algn="tl">
                    <a:srgbClr val="000000">
                      <a:alpha val="43137"/>
                    </a:srgbClr>
                  </a:outerShdw>
                </a:effectLst>
                <a:latin typeface="Calibri" pitchFamily="34" charset="0"/>
                <a:cs typeface="Calibri" pitchFamily="34" charset="0"/>
              </a:rPr>
              <a:t> </a:t>
            </a:r>
            <a:r>
              <a:rPr lang="en-US" sz="3600" dirty="0" err="1" smtClean="0">
                <a:effectLst>
                  <a:outerShdw blurRad="38100" dist="38100" dir="2700000" algn="tl">
                    <a:srgbClr val="000000">
                      <a:alpha val="43137"/>
                    </a:srgbClr>
                  </a:outerShdw>
                </a:effectLst>
                <a:latin typeface="Calibri" pitchFamily="34" charset="0"/>
                <a:cs typeface="Calibri" pitchFamily="34" charset="0"/>
              </a:rPr>
              <a:t>i</a:t>
            </a:r>
            <a:r>
              <a:rPr lang="en-US" sz="3600" dirty="0" smtClean="0">
                <a:effectLst>
                  <a:outerShdw blurRad="38100" dist="38100" dir="2700000" algn="tl">
                    <a:srgbClr val="000000">
                      <a:alpha val="43137"/>
                    </a:srgbClr>
                  </a:outerShdw>
                </a:effectLst>
                <a:latin typeface="Calibri" pitchFamily="34" charset="0"/>
                <a:cs typeface="Calibri" pitchFamily="34" charset="0"/>
              </a:rPr>
              <a:t> </a:t>
            </a:r>
            <a:r>
              <a:rPr lang="en-US" sz="3600" dirty="0" err="1" smtClean="0">
                <a:effectLst>
                  <a:outerShdw blurRad="38100" dist="38100" dir="2700000" algn="tl">
                    <a:srgbClr val="000000">
                      <a:alpha val="43137"/>
                    </a:srgbClr>
                  </a:outerShdw>
                </a:effectLst>
                <a:latin typeface="Calibri" pitchFamily="34" charset="0"/>
                <a:cs typeface="Calibri" pitchFamily="34" charset="0"/>
              </a:rPr>
              <a:t>socijalno</a:t>
            </a:r>
            <a:r>
              <a:rPr lang="en-US" sz="3600" dirty="0" smtClean="0">
                <a:effectLst>
                  <a:outerShdw blurRad="38100" dist="38100" dir="2700000" algn="tl">
                    <a:srgbClr val="000000">
                      <a:alpha val="43137"/>
                    </a:srgbClr>
                  </a:outerShdw>
                </a:effectLst>
                <a:latin typeface="Calibri" pitchFamily="34" charset="0"/>
                <a:cs typeface="Calibri" pitchFamily="34" charset="0"/>
              </a:rPr>
              <a:t> </a:t>
            </a:r>
            <a:r>
              <a:rPr lang="en-US" sz="3600" dirty="0" err="1" smtClean="0">
                <a:effectLst>
                  <a:outerShdw blurRad="38100" dist="38100" dir="2700000" algn="tl">
                    <a:srgbClr val="000000">
                      <a:alpha val="43137"/>
                    </a:srgbClr>
                  </a:outerShdw>
                </a:effectLst>
                <a:latin typeface="Calibri" pitchFamily="34" charset="0"/>
                <a:cs typeface="Calibri" pitchFamily="34" charset="0"/>
              </a:rPr>
              <a:t>savetovanje</a:t>
            </a:r>
            <a:r>
              <a:rPr lang="sr-Latn-RS" sz="3600" dirty="0" smtClean="0">
                <a:effectLst>
                  <a:outerShdw blurRad="38100" dist="38100" dir="2700000" algn="tl">
                    <a:srgbClr val="000000">
                      <a:alpha val="43137"/>
                    </a:srgbClr>
                  </a:outerShdw>
                </a:effectLst>
                <a:latin typeface="Calibri" pitchFamily="34" charset="0"/>
                <a:cs typeface="Calibri" pitchFamily="34" charset="0"/>
              </a:rPr>
              <a:t> -  </a:t>
            </a:r>
          </a:p>
          <a:p>
            <a:pPr>
              <a:spcBef>
                <a:spcPts val="0"/>
              </a:spcBef>
              <a:buNone/>
            </a:pPr>
            <a:r>
              <a:rPr lang="sr-Latn-RS" sz="3600" b="1" i="1" dirty="0" smtClean="0">
                <a:effectLst>
                  <a:outerShdw blurRad="38100" dist="38100" dir="2700000" algn="tl">
                    <a:srgbClr val="000000">
                      <a:alpha val="43137"/>
                    </a:srgbClr>
                  </a:outerShdw>
                </a:effectLst>
                <a:latin typeface="Calibri" pitchFamily="34" charset="0"/>
                <a:cs typeface="Calibri" pitchFamily="34" charset="0"/>
              </a:rPr>
              <a:t>      - </a:t>
            </a:r>
            <a:r>
              <a:rPr lang="en-US" sz="3600" b="1" dirty="0" err="1" smtClean="0">
                <a:latin typeface="Calibri" pitchFamily="34" charset="0"/>
                <a:cs typeface="Calibri" pitchFamily="34" charset="0"/>
              </a:rPr>
              <a:t>Psihološka</a:t>
            </a:r>
            <a:r>
              <a:rPr lang="en-US" sz="3600" b="1" dirty="0" smtClean="0">
                <a:latin typeface="Calibri" pitchFamily="34" charset="0"/>
                <a:cs typeface="Calibri" pitchFamily="34" charset="0"/>
              </a:rPr>
              <a:t> </a:t>
            </a:r>
            <a:r>
              <a:rPr lang="en-US" sz="3600" b="1" dirty="0" err="1" smtClean="0">
                <a:latin typeface="Calibri" pitchFamily="34" charset="0"/>
                <a:cs typeface="Calibri" pitchFamily="34" charset="0"/>
              </a:rPr>
              <a:t>podrška</a:t>
            </a:r>
            <a:endParaRPr lang="en-US" sz="3600" dirty="0" smtClean="0">
              <a:latin typeface="Calibri" pitchFamily="34" charset="0"/>
              <a:cs typeface="Calibri" pitchFamily="34" charset="0"/>
            </a:endParaRPr>
          </a:p>
          <a:p>
            <a:endParaRPr lang="sr-Latn-R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noAutofit/>
          </a:bodyPr>
          <a:lstStyle/>
          <a:p>
            <a:pPr>
              <a:spcBef>
                <a:spcPts val="0"/>
              </a:spcBef>
              <a:buClr>
                <a:srgbClr val="C00000"/>
              </a:buClr>
              <a:buFont typeface="Wingdings" pitchFamily="2" charset="2"/>
              <a:buChar char="§"/>
            </a:pPr>
            <a:r>
              <a:rPr lang="en-US" sz="2400" b="1" dirty="0" err="1" smtClean="0">
                <a:solidFill>
                  <a:srgbClr val="C00000"/>
                </a:solidFill>
                <a:latin typeface="Calibri" pitchFamily="34" charset="0"/>
                <a:cs typeface="Calibri" pitchFamily="34" charset="0"/>
              </a:rPr>
              <a:t>Rezime</a:t>
            </a:r>
            <a:r>
              <a:rPr lang="en-US" sz="2400" b="1" dirty="0" smtClean="0">
                <a:solidFill>
                  <a:srgbClr val="C00000"/>
                </a:solidFill>
                <a:latin typeface="Calibri" pitchFamily="34" charset="0"/>
                <a:cs typeface="Calibri" pitchFamily="34" charset="0"/>
              </a:rPr>
              <a:t>…</a:t>
            </a:r>
          </a:p>
          <a:p>
            <a:pPr>
              <a:spcBef>
                <a:spcPts val="0"/>
              </a:spcBef>
              <a:buNone/>
            </a:pPr>
            <a:r>
              <a:rPr lang="en-US" sz="2000" dirty="0" err="1" smtClean="0">
                <a:latin typeface="Calibri" pitchFamily="34" charset="0"/>
                <a:cs typeface="Calibri" pitchFamily="34" charset="0"/>
              </a:rPr>
              <a:t>Trenutni</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efekat</a:t>
            </a:r>
            <a:endParaRPr lang="en-US" sz="2000" dirty="0" smtClean="0">
              <a:latin typeface="Calibri" pitchFamily="34" charset="0"/>
              <a:cs typeface="Calibri" pitchFamily="34" charset="0"/>
            </a:endParaRPr>
          </a:p>
          <a:p>
            <a:pPr>
              <a:spcBef>
                <a:spcPts val="0"/>
              </a:spcBef>
            </a:pPr>
            <a:r>
              <a:rPr lang="en-US" sz="2000" dirty="0" err="1" smtClean="0">
                <a:latin typeface="Calibri" pitchFamily="34" charset="0"/>
                <a:cs typeface="Calibri" pitchFamily="34" charset="0"/>
              </a:rPr>
              <a:t>Hladna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stimulacija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lica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ventilatorom</a:t>
            </a:r>
            <a:endParaRPr lang="en-US" sz="2000" dirty="0" smtClean="0">
              <a:latin typeface="Calibri" pitchFamily="34" charset="0"/>
              <a:cs typeface="Calibri" pitchFamily="34" charset="0"/>
            </a:endParaRPr>
          </a:p>
          <a:p>
            <a:pPr>
              <a:spcBef>
                <a:spcPts val="0"/>
              </a:spcBef>
            </a:pPr>
            <a:r>
              <a:rPr lang="en-US" sz="2000" dirty="0" err="1" smtClean="0">
                <a:latin typeface="Calibri" pitchFamily="34" charset="0"/>
                <a:cs typeface="Calibri" pitchFamily="34" charset="0"/>
              </a:rPr>
              <a:t>Kontrolisani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kašalj</a:t>
            </a:r>
            <a:endParaRPr lang="en-US" sz="2000" dirty="0" smtClean="0">
              <a:latin typeface="Calibri" pitchFamily="34" charset="0"/>
              <a:cs typeface="Calibri" pitchFamily="34" charset="0"/>
            </a:endParaRPr>
          </a:p>
          <a:p>
            <a:pPr>
              <a:spcBef>
                <a:spcPts val="0"/>
              </a:spcBef>
            </a:pPr>
            <a:r>
              <a:rPr lang="en-US" sz="2000" dirty="0" err="1" smtClean="0">
                <a:latin typeface="Calibri" pitchFamily="34" charset="0"/>
                <a:cs typeface="Calibri" pitchFamily="34" charset="0"/>
              </a:rPr>
              <a:t>Prinudni</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udah -  </a:t>
            </a:r>
            <a:r>
              <a:rPr lang="en-US" sz="2000" dirty="0" err="1" smtClean="0">
                <a:latin typeface="Calibri" pitchFamily="34" charset="0"/>
                <a:cs typeface="Calibri" pitchFamily="34" charset="0"/>
              </a:rPr>
              <a:t>Inspiratorn</a:t>
            </a:r>
            <a:r>
              <a:rPr lang="sr-Latn-RS" sz="2000" dirty="0" smtClean="0">
                <a:latin typeface="Calibri" pitchFamily="34" charset="0"/>
                <a:cs typeface="Calibri" pitchFamily="34" charset="0"/>
              </a:rPr>
              <a:t>o disanje</a:t>
            </a:r>
            <a:endParaRPr lang="en-US" sz="2000" dirty="0" smtClean="0">
              <a:latin typeface="Calibri" pitchFamily="34" charset="0"/>
              <a:cs typeface="Calibri" pitchFamily="34" charset="0"/>
            </a:endParaRPr>
          </a:p>
          <a:p>
            <a:pPr>
              <a:spcBef>
                <a:spcPts val="0"/>
              </a:spcBef>
            </a:pPr>
            <a:r>
              <a:rPr lang="en-US" sz="2000" dirty="0" err="1" smtClean="0">
                <a:latin typeface="Calibri" pitchFamily="34" charset="0"/>
                <a:cs typeface="Calibri" pitchFamily="34" charset="0"/>
              </a:rPr>
              <a:t>Disanje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stisnutih</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usana</a:t>
            </a:r>
            <a:endParaRPr lang="en-US" sz="2000" dirty="0" smtClean="0">
              <a:latin typeface="Calibri" pitchFamily="34" charset="0"/>
              <a:cs typeface="Calibri" pitchFamily="34" charset="0"/>
            </a:endParaRPr>
          </a:p>
          <a:p>
            <a:pPr>
              <a:spcBef>
                <a:spcPts val="0"/>
              </a:spcBef>
            </a:pPr>
            <a:r>
              <a:rPr lang="en-US" sz="2000" dirty="0" err="1" smtClean="0">
                <a:latin typeface="Calibri" pitchFamily="34" charset="0"/>
                <a:cs typeface="Calibri" pitchFamily="34" charset="0"/>
              </a:rPr>
              <a:t>Sporo</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a:t>
            </a:r>
            <a:r>
              <a:rPr lang="sr-Latn-RS" sz="2000" dirty="0" smtClean="0">
                <a:latin typeface="Calibri" pitchFamily="34" charset="0"/>
                <a:cs typeface="Calibri" pitchFamily="34" charset="0"/>
              </a:rPr>
              <a:t>zdisanje</a:t>
            </a:r>
            <a:endParaRPr lang="en-US" sz="2000" dirty="0" smtClean="0">
              <a:latin typeface="Calibri" pitchFamily="34" charset="0"/>
              <a:cs typeface="Calibri" pitchFamily="34" charset="0"/>
            </a:endParaRPr>
          </a:p>
          <a:p>
            <a:pPr>
              <a:spcBef>
                <a:spcPts val="0"/>
              </a:spcBef>
            </a:pPr>
            <a:r>
              <a:rPr lang="en-US" sz="2000" dirty="0" err="1" smtClean="0">
                <a:latin typeface="Calibri" pitchFamily="34" charset="0"/>
                <a:cs typeface="Calibri" pitchFamily="34" charset="0"/>
              </a:rPr>
              <a:t>Savijanje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napred</a:t>
            </a:r>
            <a:endParaRPr lang="en-US" sz="2000" dirty="0" smtClean="0">
              <a:latin typeface="Calibri" pitchFamily="34" charset="0"/>
              <a:cs typeface="Calibri" pitchFamily="34" charset="0"/>
            </a:endParaRPr>
          </a:p>
          <a:p>
            <a:pPr>
              <a:spcBef>
                <a:spcPts val="0"/>
              </a:spcBef>
              <a:buNone/>
            </a:pPr>
            <a:endParaRPr lang="sr-Latn-RS" sz="2000" dirty="0" smtClean="0">
              <a:latin typeface="Calibri" pitchFamily="34" charset="0"/>
              <a:cs typeface="Calibri" pitchFamily="34" charset="0"/>
            </a:endParaRPr>
          </a:p>
          <a:p>
            <a:pPr>
              <a:spcBef>
                <a:spcPts val="0"/>
              </a:spcBef>
              <a:buNone/>
            </a:pPr>
            <a:r>
              <a:rPr lang="sr-Latn-RS" sz="2000" b="1" dirty="0" smtClean="0">
                <a:solidFill>
                  <a:srgbClr val="C00000"/>
                </a:solidFill>
                <a:latin typeface="Calibri" pitchFamily="34" charset="0"/>
                <a:cs typeface="Calibri" pitchFamily="34" charset="0"/>
              </a:rPr>
              <a:t>Efekat</a:t>
            </a:r>
            <a:r>
              <a:rPr lang="en-US" sz="2000" b="1" dirty="0" smtClean="0">
                <a:solidFill>
                  <a:srgbClr val="C00000"/>
                </a:solidFill>
                <a:latin typeface="Calibri" pitchFamily="34" charset="0"/>
                <a:cs typeface="Calibri" pitchFamily="34" charset="0"/>
              </a:rPr>
              <a:t> </a:t>
            </a:r>
            <a:r>
              <a:rPr lang="en-US" sz="2000" b="1" dirty="0" err="1" smtClean="0">
                <a:solidFill>
                  <a:srgbClr val="C00000"/>
                </a:solidFill>
                <a:latin typeface="Calibri" pitchFamily="34" charset="0"/>
                <a:cs typeface="Calibri" pitchFamily="34" charset="0"/>
              </a:rPr>
              <a:t>koji</a:t>
            </a:r>
            <a:r>
              <a:rPr lang="en-US" sz="2000" b="1" dirty="0" smtClean="0">
                <a:solidFill>
                  <a:srgbClr val="C00000"/>
                </a:solidFill>
                <a:latin typeface="Calibri" pitchFamily="34" charset="0"/>
                <a:cs typeface="Calibri" pitchFamily="34" charset="0"/>
              </a:rPr>
              <a:t> </a:t>
            </a:r>
            <a:r>
              <a:rPr lang="en-US" sz="2000" b="1" dirty="0" err="1" smtClean="0">
                <a:solidFill>
                  <a:srgbClr val="C00000"/>
                </a:solidFill>
                <a:latin typeface="Calibri" pitchFamily="34" charset="0"/>
                <a:cs typeface="Calibri" pitchFamily="34" charset="0"/>
              </a:rPr>
              <a:t>nije</a:t>
            </a:r>
            <a:r>
              <a:rPr lang="en-US" sz="2000" b="1" dirty="0" smtClean="0">
                <a:solidFill>
                  <a:srgbClr val="C00000"/>
                </a:solidFill>
                <a:latin typeface="Calibri" pitchFamily="34" charset="0"/>
                <a:cs typeface="Calibri" pitchFamily="34" charset="0"/>
              </a:rPr>
              <a:t> </a:t>
            </a:r>
            <a:r>
              <a:rPr lang="en-US" sz="2000" b="1" dirty="0" err="1" smtClean="0">
                <a:solidFill>
                  <a:srgbClr val="C00000"/>
                </a:solidFill>
                <a:latin typeface="Calibri" pitchFamily="34" charset="0"/>
                <a:cs typeface="Calibri" pitchFamily="34" charset="0"/>
              </a:rPr>
              <a:t>odmah</a:t>
            </a:r>
            <a:endParaRPr lang="en-US" sz="2000" b="1" dirty="0" smtClean="0">
              <a:solidFill>
                <a:srgbClr val="C00000"/>
              </a:solidFill>
              <a:latin typeface="Calibri" pitchFamily="34" charset="0"/>
              <a:cs typeface="Calibri" pitchFamily="34" charset="0"/>
            </a:endParaRPr>
          </a:p>
          <a:p>
            <a:pPr>
              <a:spcBef>
                <a:spcPts val="0"/>
              </a:spcBef>
            </a:pPr>
            <a:r>
              <a:rPr lang="en-US" sz="2000" dirty="0" err="1" smtClean="0">
                <a:latin typeface="Calibri" pitchFamily="34" charset="0"/>
                <a:cs typeface="Calibri" pitchFamily="34" charset="0"/>
              </a:rPr>
              <a:t>Vakcinacije</a:t>
            </a:r>
            <a:r>
              <a:rPr lang="en-US" sz="2000" dirty="0" smtClean="0">
                <a:latin typeface="Calibri" pitchFamily="34" charset="0"/>
                <a:cs typeface="Calibri" pitchFamily="34" charset="0"/>
              </a:rPr>
              <a:t> - </a:t>
            </a:r>
            <a:r>
              <a:rPr lang="en-US" sz="2000" dirty="0" err="1" smtClean="0">
                <a:latin typeface="Calibri" pitchFamily="34" charset="0"/>
                <a:cs typeface="Calibri" pitchFamily="34" charset="0"/>
              </a:rPr>
              <a:t>protiv</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gripa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pneumokoka</a:t>
            </a:r>
            <a:endParaRPr lang="en-US" sz="2000" dirty="0" smtClean="0">
              <a:latin typeface="Calibri" pitchFamily="34" charset="0"/>
              <a:cs typeface="Calibri" pitchFamily="34" charset="0"/>
            </a:endParaRPr>
          </a:p>
          <a:p>
            <a:pPr>
              <a:spcBef>
                <a:spcPts val="0"/>
              </a:spcBef>
            </a:pPr>
            <a:r>
              <a:rPr lang="en-US" sz="2000" dirty="0" err="1" smtClean="0">
                <a:latin typeface="Calibri" pitchFamily="34" charset="0"/>
                <a:cs typeface="Calibri" pitchFamily="34" charset="0"/>
              </a:rPr>
              <a:t>Procena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ishrane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lečenje</a:t>
            </a:r>
            <a:endParaRPr lang="en-US" sz="2000" dirty="0" smtClean="0">
              <a:latin typeface="Calibri" pitchFamily="34" charset="0"/>
              <a:cs typeface="Calibri" pitchFamily="34" charset="0"/>
            </a:endParaRPr>
          </a:p>
          <a:p>
            <a:pPr>
              <a:spcBef>
                <a:spcPts val="0"/>
              </a:spcBef>
            </a:pPr>
            <a:r>
              <a:rPr lang="en-US" sz="2000" dirty="0" err="1" smtClean="0">
                <a:latin typeface="Calibri" pitchFamily="34" charset="0"/>
                <a:cs typeface="Calibri" pitchFamily="34" charset="0"/>
              </a:rPr>
              <a:t>Rešavanje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emocionalnih</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društvenih</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duhovnih</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pitanja</a:t>
            </a:r>
            <a:endParaRPr lang="en-US" sz="2000" dirty="0" smtClean="0">
              <a:latin typeface="Calibri" pitchFamily="34" charset="0"/>
              <a:cs typeface="Calibri" pitchFamily="34" charset="0"/>
            </a:endParaRPr>
          </a:p>
          <a:p>
            <a:pPr>
              <a:spcBef>
                <a:spcPts val="0"/>
              </a:spcBef>
            </a:pPr>
            <a:r>
              <a:rPr lang="en-US" sz="2000" dirty="0" err="1" smtClean="0">
                <a:latin typeface="Calibri" pitchFamily="34" charset="0"/>
                <a:cs typeface="Calibri" pitchFamily="34" charset="0"/>
              </a:rPr>
              <a:t>Vežbanje</a:t>
            </a:r>
            <a:r>
              <a:rPr lang="en-US" sz="2000" dirty="0" smtClean="0">
                <a:latin typeface="Calibri" pitchFamily="34" charset="0"/>
                <a:cs typeface="Calibri" pitchFamily="34" charset="0"/>
              </a:rPr>
              <a:t> – </a:t>
            </a:r>
            <a:r>
              <a:rPr lang="en-US" sz="2000" dirty="0" err="1" smtClean="0">
                <a:latin typeface="Calibri" pitchFamily="34" charset="0"/>
                <a:cs typeface="Calibri" pitchFamily="34" charset="0"/>
              </a:rPr>
              <a:t>hodanje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penjanje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po</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stepenicama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jačanje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ramenog</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pojasa</a:t>
            </a:r>
            <a:endParaRPr lang="en-US" sz="2000" dirty="0">
              <a:latin typeface="Calibri" pitchFamily="34" charset="0"/>
              <a:cs typeface="Calibri" pitchFamily="34" charset="0"/>
            </a:endParaRPr>
          </a:p>
        </p:txBody>
      </p:sp>
      <p:sp>
        <p:nvSpPr>
          <p:cNvPr id="4" name="Rectangle 3"/>
          <p:cNvSpPr/>
          <p:nvPr/>
        </p:nvSpPr>
        <p:spPr>
          <a:xfrm>
            <a:off x="457200" y="4419600"/>
            <a:ext cx="8153400" cy="16002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smtClean="0"/>
              <a:t>  </a:t>
            </a:r>
            <a:endParaRPr lang="en-US" dirty="0"/>
          </a:p>
        </p:txBody>
      </p:sp>
      <p:sp>
        <p:nvSpPr>
          <p:cNvPr id="5" name="Title 1"/>
          <p:cNvSpPr txBox="1">
            <a:spLocks/>
          </p:cNvSpPr>
          <p:nvPr/>
        </p:nvSpPr>
        <p:spPr>
          <a:xfrm>
            <a:off x="457200" y="304800"/>
            <a:ext cx="8229600" cy="1143000"/>
          </a:xfrm>
          <a:prstGeom prst="rect">
            <a:avLst/>
          </a:prstGeom>
          <a:solidFill>
            <a:schemeClr val="bg2"/>
          </a:solidFill>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sr-Latn-RS" sz="3600" b="0"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rPr>
              <a:t>Palijativno zbinjavanje dispneje        </a:t>
            </a:r>
            <a:br>
              <a:rPr kumimoji="0" lang="sr-Latn-RS" sz="3600" b="0"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rPr>
            </a:br>
            <a:r>
              <a:rPr kumimoji="0" lang="sr-Latn-RS" sz="3600" b="0"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rPr>
              <a:t> </a:t>
            </a:r>
            <a:r>
              <a:rPr kumimoji="0" lang="en-US" sz="3600" b="0"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rPr>
              <a:t>Ne</a:t>
            </a:r>
            <a:r>
              <a:rPr kumimoji="0" lang="sr-Latn-RS" sz="3600" b="0"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rPr>
              <a:t>-</a:t>
            </a:r>
            <a:r>
              <a:rPr kumimoji="0" lang="en-US" sz="3600" b="0" i="0" u="none" strike="noStrike" kern="1200" cap="none" spc="0" normalizeH="0" baseline="0" noProof="0" dirty="0" err="1" smtClean="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rPr>
              <a:t>farmakološke</a:t>
            </a:r>
            <a:r>
              <a:rPr kumimoji="0" lang="en-US" sz="3600" b="0"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rPr>
              <a:t> mere</a:t>
            </a:r>
            <a:endParaRPr kumimoji="0" lang="en-US" sz="36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458200" cy="4525963"/>
          </a:xfrm>
        </p:spPr>
        <p:txBody>
          <a:bodyPr>
            <a:normAutofit/>
          </a:bodyPr>
          <a:lstStyle/>
          <a:p>
            <a:pPr>
              <a:spcBef>
                <a:spcPts val="0"/>
              </a:spcBef>
            </a:pPr>
            <a:endParaRPr lang="sr-Latn-RS" sz="3000" b="1"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spcBef>
                <a:spcPts val="0"/>
              </a:spcBef>
            </a:pPr>
            <a:r>
              <a:rPr lang="en-US" sz="3000" b="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Kontrolisani</a:t>
            </a:r>
            <a:r>
              <a:rPr lang="en-US" sz="3000" b="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000" b="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kašalj</a:t>
            </a:r>
            <a:r>
              <a:rPr lang="sr-Latn-RS" sz="3000" b="1" dirty="0" smtClean="0">
                <a:solidFill>
                  <a:srgbClr val="C00000"/>
                </a:solidFill>
                <a:latin typeface="Calibri" pitchFamily="34" charset="0"/>
                <a:cs typeface="Calibri" pitchFamily="34" charset="0"/>
              </a:rPr>
              <a:t> </a:t>
            </a:r>
          </a:p>
          <a:p>
            <a:pPr>
              <a:spcBef>
                <a:spcPts val="0"/>
              </a:spcBef>
              <a:buNone/>
            </a:pPr>
            <a:r>
              <a:rPr lang="sr-Latn-RS" sz="3000" dirty="0" smtClean="0">
                <a:latin typeface="Calibri" pitchFamily="34" charset="0"/>
                <a:cs typeface="Calibri" pitchFamily="34" charset="0"/>
              </a:rPr>
              <a:t>    </a:t>
            </a:r>
            <a:r>
              <a:rPr lang="sr-Latn-RS" sz="2400" dirty="0" smtClean="0">
                <a:latin typeface="Calibri" pitchFamily="34" charset="0"/>
                <a:cs typeface="Calibri" pitchFamily="34" charset="0"/>
              </a:rPr>
              <a:t>D</a:t>
            </a:r>
            <a:r>
              <a:rPr lang="en-US" sz="2400" dirty="0" err="1" smtClean="0">
                <a:latin typeface="Calibri" pitchFamily="34" charset="0"/>
                <a:cs typeface="Calibri" pitchFamily="34" charset="0"/>
              </a:rPr>
              <a:t>ubok</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udah</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praćen</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kašljem</a:t>
            </a:r>
            <a:endParaRPr lang="sr-Latn-RS" sz="2400" dirty="0" smtClean="0">
              <a:latin typeface="Calibri" pitchFamily="34" charset="0"/>
              <a:cs typeface="Calibri" pitchFamily="34" charset="0"/>
            </a:endParaRPr>
          </a:p>
          <a:p>
            <a:pPr>
              <a:spcBef>
                <a:spcPts val="0"/>
              </a:spcBef>
              <a:buNone/>
            </a:pPr>
            <a:r>
              <a:rPr lang="sr-Latn-RS" sz="2400" dirty="0" smtClean="0">
                <a:latin typeface="Calibri" pitchFamily="34" charset="0"/>
                <a:cs typeface="Calibri" pitchFamily="34" charset="0"/>
              </a:rPr>
              <a:t>     Z</a:t>
            </a:r>
            <a:r>
              <a:rPr lang="en-US" sz="2400" dirty="0" smtClean="0">
                <a:latin typeface="Calibri" pitchFamily="34" charset="0"/>
                <a:cs typeface="Calibri" pitchFamily="34" charset="0"/>
              </a:rPr>
              <a:t>a </a:t>
            </a:r>
            <a:r>
              <a:rPr lang="en-US" sz="2400" dirty="0" err="1" smtClean="0">
                <a:latin typeface="Calibri" pitchFamily="34" charset="0"/>
                <a:cs typeface="Calibri" pitchFamily="34" charset="0"/>
              </a:rPr>
              <a:t>čišćenje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sekreta</a:t>
            </a:r>
            <a:endParaRPr lang="en-US" sz="2400" dirty="0" smtClean="0">
              <a:latin typeface="Calibri" pitchFamily="34" charset="0"/>
              <a:cs typeface="Calibri" pitchFamily="34" charset="0"/>
            </a:endParaRPr>
          </a:p>
          <a:p>
            <a:pPr>
              <a:spcBef>
                <a:spcPts val="0"/>
              </a:spcBef>
            </a:pPr>
            <a:r>
              <a:rPr lang="en-US" sz="3000" b="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Forsiran</a:t>
            </a:r>
            <a:r>
              <a:rPr lang="sr-Latn-RS" sz="3000" b="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o</a:t>
            </a:r>
            <a:r>
              <a:rPr lang="en-US" sz="3000" b="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000" b="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izdisanje</a:t>
            </a:r>
            <a:r>
              <a:rPr lang="sr-Latn-RS" sz="3000" b="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3000" dirty="0" smtClean="0">
                <a:effectLst>
                  <a:outerShdw blurRad="38100" dist="38100" dir="2700000" algn="tl">
                    <a:srgbClr val="000000">
                      <a:alpha val="43137"/>
                    </a:srgbClr>
                  </a:outerShdw>
                </a:effectLst>
                <a:latin typeface="Calibri" pitchFamily="34" charset="0"/>
                <a:cs typeface="Calibri" pitchFamily="34" charset="0"/>
              </a:rPr>
              <a:t>- </a:t>
            </a:r>
            <a:r>
              <a:rPr lang="en-US" sz="3000" dirty="0" err="1" smtClean="0">
                <a:latin typeface="Calibri" pitchFamily="34" charset="0"/>
                <a:cs typeface="Calibri" pitchFamily="34" charset="0"/>
              </a:rPr>
              <a:t>podsticajna</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spirometrija</a:t>
            </a:r>
            <a:r>
              <a:rPr lang="sr-Latn-RS" sz="3000" dirty="0" smtClean="0">
                <a:latin typeface="Calibri" pitchFamily="34" charset="0"/>
                <a:cs typeface="Calibri" pitchFamily="34" charset="0"/>
              </a:rPr>
              <a:t> </a:t>
            </a:r>
          </a:p>
          <a:p>
            <a:pPr>
              <a:spcBef>
                <a:spcPts val="0"/>
              </a:spcBef>
              <a:buNone/>
            </a:pPr>
            <a:r>
              <a:rPr lang="sr-Latn-RS" sz="3000" dirty="0" smtClean="0">
                <a:latin typeface="Calibri" pitchFamily="34" charset="0"/>
                <a:cs typeface="Calibri" pitchFamily="34" charset="0"/>
              </a:rPr>
              <a:t>    </a:t>
            </a:r>
            <a:r>
              <a:rPr lang="sr-Latn-RS" sz="2400" dirty="0" smtClean="0">
                <a:latin typeface="Calibri" pitchFamily="34" charset="0"/>
                <a:cs typeface="Calibri" pitchFamily="34" charset="0"/>
              </a:rPr>
              <a:t>d</a:t>
            </a:r>
            <a:r>
              <a:rPr lang="en-US" sz="2400" dirty="0" err="1" smtClean="0">
                <a:latin typeface="Calibri" pitchFamily="34" charset="0"/>
                <a:cs typeface="Calibri" pitchFamily="34" charset="0"/>
              </a:rPr>
              <a:t>obro</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za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prevenciju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lečenje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atelektaze</a:t>
            </a:r>
            <a:endParaRPr lang="en-US" sz="2400" dirty="0" smtClean="0">
              <a:latin typeface="Calibri" pitchFamily="34" charset="0"/>
              <a:cs typeface="Calibri" pitchFamily="34" charset="0"/>
            </a:endParaRPr>
          </a:p>
          <a:p>
            <a:pPr>
              <a:spcBef>
                <a:spcPts val="0"/>
              </a:spcBef>
              <a:buNone/>
            </a:pPr>
            <a:r>
              <a:rPr lang="sr-Latn-RS" dirty="0" smtClean="0">
                <a:latin typeface="Calibri" pitchFamily="34" charset="0"/>
                <a:cs typeface="Calibri" pitchFamily="34" charset="0"/>
              </a:rPr>
              <a:t>      </a:t>
            </a:r>
            <a:endParaRPr lang="en-US" sz="2800" dirty="0">
              <a:latin typeface="Calibri" pitchFamily="34" charset="0"/>
              <a:cs typeface="Calibri" pitchFamily="34" charset="0"/>
            </a:endParaRPr>
          </a:p>
        </p:txBody>
      </p:sp>
      <p:sp>
        <p:nvSpPr>
          <p:cNvPr id="4"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noAutofit/>
          </a:bodyPr>
          <a:lstStyle/>
          <a:p>
            <a:r>
              <a:rPr lang="sr-Latn-RS" sz="3600" dirty="0" smtClean="0">
                <a:solidFill>
                  <a:schemeClr val="bg1"/>
                </a:solidFill>
                <a:latin typeface="Calibri" pitchFamily="34" charset="0"/>
                <a:cs typeface="Calibri" pitchFamily="34" charset="0"/>
              </a:rPr>
              <a:t>Palijativno zbinjavanje dispneje        </a:t>
            </a:r>
            <a:br>
              <a:rPr lang="sr-Latn-RS" sz="3600" dirty="0" smtClean="0">
                <a:solidFill>
                  <a:schemeClr val="bg1"/>
                </a:solidFill>
                <a:latin typeface="Calibri" pitchFamily="34" charset="0"/>
                <a:cs typeface="Calibri" pitchFamily="34" charset="0"/>
              </a:rPr>
            </a:br>
            <a:r>
              <a:rPr lang="sr-Latn-RS" sz="3600" dirty="0" smtClean="0">
                <a:solidFill>
                  <a:schemeClr val="bg1"/>
                </a:solidFill>
                <a:latin typeface="Calibri" pitchFamily="34" charset="0"/>
                <a:cs typeface="Calibri" pitchFamily="34" charset="0"/>
              </a:rPr>
              <a:t> </a:t>
            </a:r>
            <a:r>
              <a:rPr lang="en-US" sz="3600" dirty="0" smtClean="0">
                <a:solidFill>
                  <a:schemeClr val="bg1"/>
                </a:solidFill>
                <a:latin typeface="Calibri" pitchFamily="34" charset="0"/>
                <a:cs typeface="Calibri" pitchFamily="34" charset="0"/>
              </a:rPr>
              <a:t>Ne</a:t>
            </a:r>
            <a:r>
              <a:rPr lang="sr-Latn-RS" sz="3600" dirty="0" smtClean="0">
                <a:solidFill>
                  <a:schemeClr val="bg1"/>
                </a:solidFill>
                <a:latin typeface="Calibri" pitchFamily="34" charset="0"/>
                <a:cs typeface="Calibri" pitchFamily="34" charset="0"/>
              </a:rPr>
              <a:t>-</a:t>
            </a:r>
            <a:r>
              <a:rPr lang="en-US" sz="3600" dirty="0" err="1" smtClean="0">
                <a:solidFill>
                  <a:schemeClr val="bg1"/>
                </a:solidFill>
                <a:latin typeface="Calibri" pitchFamily="34" charset="0"/>
                <a:cs typeface="Calibri" pitchFamily="34" charset="0"/>
              </a:rPr>
              <a:t>farmakološke</a:t>
            </a:r>
            <a:r>
              <a:rPr lang="en-US" sz="3600" dirty="0" smtClean="0">
                <a:solidFill>
                  <a:schemeClr val="bg1"/>
                </a:solidFill>
                <a:latin typeface="Calibri" pitchFamily="34" charset="0"/>
                <a:cs typeface="Calibri" pitchFamily="34" charset="0"/>
              </a:rPr>
              <a:t> mere</a:t>
            </a:r>
            <a:endParaRPr lang="en-US" sz="3600" dirty="0">
              <a:solidFill>
                <a:schemeClr val="bg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Ve</a:t>
            </a:r>
            <a:r>
              <a:rPr lang="sr-Latn-R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ž</a:t>
            </a:r>
            <a:r>
              <a:rPr lang="en-U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be </a:t>
            </a:r>
            <a:r>
              <a:rPr lang="en-US" sz="40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disanja</a:t>
            </a:r>
            <a:r>
              <a:rPr lang="sr-Latn-R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i dispneja</a:t>
            </a:r>
            <a:endParaRPr lang="en-US" sz="4000" i="1"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8305800" cy="4525963"/>
          </a:xfrm>
        </p:spPr>
        <p:txBody>
          <a:bodyPr>
            <a:normAutofit/>
          </a:bodyPr>
          <a:lstStyle/>
          <a:p>
            <a:r>
              <a:rPr lang="sr-Latn-RS" sz="2800" dirty="0" smtClean="0">
                <a:latin typeface="Calibri" pitchFamily="34" charset="0"/>
                <a:cs typeface="Calibri" pitchFamily="34" charset="0"/>
              </a:rPr>
              <a:t> </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Inspiratorni</a:t>
            </a:r>
            <a:r>
              <a:rPr lang="en-U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otpor</a:t>
            </a:r>
            <a:r>
              <a:rPr lang="en-U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disanj</a:t>
            </a: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u</a:t>
            </a:r>
            <a:endParaRPr lang="sr-Latn-RS" sz="2800" dirty="0" smtClean="0">
              <a:latin typeface="Calibri" pitchFamily="34" charset="0"/>
              <a:cs typeface="Calibri" pitchFamily="34" charset="0"/>
            </a:endParaRPr>
          </a:p>
          <a:p>
            <a:pPr>
              <a:buClr>
                <a:srgbClr val="C00000"/>
              </a:buClr>
              <a:buNone/>
            </a:pPr>
            <a:r>
              <a:rPr lang="sr-Latn-RS" sz="2800" dirty="0" smtClean="0">
                <a:latin typeface="Calibri" pitchFamily="34" charset="0"/>
                <a:cs typeface="Calibri" pitchFamily="34" charset="0"/>
              </a:rPr>
              <a:t>    </a:t>
            </a:r>
            <a:r>
              <a:rPr lang="sr-Latn-RS" sz="2400" dirty="0" smtClean="0">
                <a:latin typeface="Calibri" pitchFamily="34" charset="0"/>
                <a:cs typeface="Calibri" pitchFamily="34" charset="0"/>
              </a:rPr>
              <a:t>P</a:t>
            </a:r>
            <a:r>
              <a:rPr lang="en-US" sz="2400" dirty="0" err="1" smtClean="0">
                <a:latin typeface="Calibri" pitchFamily="34" charset="0"/>
                <a:cs typeface="Calibri" pitchFamily="34" charset="0"/>
              </a:rPr>
              <a:t>okazati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pacijentu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kako</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uspori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disanje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brojanjem</a:t>
            </a:r>
            <a:r>
              <a:rPr lang="en-US" sz="2400" dirty="0" smtClean="0">
                <a:latin typeface="Calibri" pitchFamily="34" charset="0"/>
                <a:cs typeface="Calibri" pitchFamily="34" charset="0"/>
              </a:rPr>
              <a:t> 1-2 </a:t>
            </a:r>
            <a:r>
              <a:rPr lang="en-US" sz="2400" dirty="0" err="1" smtClean="0">
                <a:latin typeface="Calibri" pitchFamily="34" charset="0"/>
                <a:cs typeface="Calibri" pitchFamily="34" charset="0"/>
              </a:rPr>
              <a:t>pri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udisaju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 1-2 </a:t>
            </a:r>
            <a:r>
              <a:rPr lang="en-US" sz="2400" dirty="0" err="1" smtClean="0">
                <a:latin typeface="Calibri" pitchFamily="34" charset="0"/>
                <a:cs typeface="Calibri" pitchFamily="34" charset="0"/>
              </a:rPr>
              <a:t>pri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izdisaju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što</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će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polako</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dovesti</a:t>
            </a:r>
            <a:r>
              <a:rPr lang="en-US" sz="2400" dirty="0" smtClean="0">
                <a:latin typeface="Calibri" pitchFamily="34" charset="0"/>
                <a:cs typeface="Calibri" pitchFamily="34" charset="0"/>
              </a:rPr>
              <a:t> do</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usporavanja</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disanja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doneti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olakšanje</a:t>
            </a:r>
            <a:r>
              <a:rPr lang="sr-Latn-RS" sz="2400" dirty="0" smtClean="0">
                <a:latin typeface="Calibri" pitchFamily="34" charset="0"/>
                <a:cs typeface="Calibri" pitchFamily="34" charset="0"/>
              </a:rPr>
              <a:t>, smanjiti strah i anksioznost</a:t>
            </a:r>
            <a:endParaRPr lang="sr-Latn-RS" sz="2800" dirty="0" smtClean="0">
              <a:latin typeface="Calibri" pitchFamily="34" charset="0"/>
              <a:cs typeface="Calibri" pitchFamily="34" charset="0"/>
            </a:endParaRPr>
          </a:p>
          <a:p>
            <a:pPr>
              <a:spcBef>
                <a:spcPts val="0"/>
              </a:spcBef>
            </a:pPr>
            <a:r>
              <a:rPr lang="sr-Latn-RS" dirty="0" smtClean="0">
                <a:latin typeface="Calibri" pitchFamily="34" charset="0"/>
                <a:cs typeface="Calibri" pitchFamily="34" charset="0"/>
              </a:rPr>
              <a:t> </a:t>
            </a: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D</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isanj</a:t>
            </a: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e stisnutim usnama</a:t>
            </a:r>
          </a:p>
          <a:p>
            <a:pPr>
              <a:spcBef>
                <a:spcPts val="0"/>
              </a:spcBef>
              <a:buNone/>
            </a:pPr>
            <a:r>
              <a:rPr lang="sr-Latn-RS" sz="2400" dirty="0" smtClean="0">
                <a:latin typeface="Calibri" pitchFamily="34" charset="0"/>
                <a:cs typeface="Calibri" pitchFamily="34" charset="0"/>
              </a:rPr>
              <a:t>      Poboljšava alveolarnu ventilaciju i razmenu gasova</a:t>
            </a:r>
          </a:p>
          <a:p>
            <a:pPr>
              <a:spcBef>
                <a:spcPts val="0"/>
              </a:spcBef>
              <a:buClr>
                <a:schemeClr val="tx1"/>
              </a:buClr>
            </a:pP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Sporo izdisanje </a:t>
            </a:r>
          </a:p>
          <a:p>
            <a:pPr>
              <a:spcBef>
                <a:spcPts val="0"/>
              </a:spcBef>
              <a:buNone/>
            </a:pP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2400" dirty="0" smtClean="0">
                <a:latin typeface="Calibri" pitchFamily="34" charset="0"/>
                <a:cs typeface="Calibri" pitchFamily="34" charset="0"/>
              </a:rPr>
              <a:t>Korisno u prevazilaženju povezanih napada  panike</a:t>
            </a:r>
          </a:p>
          <a:p>
            <a:pPr>
              <a:buNone/>
            </a:pPr>
            <a:endParaRPr lang="en-US" dirty="0"/>
          </a:p>
        </p:txBody>
      </p:sp>
      <p:pic>
        <p:nvPicPr>
          <p:cNvPr id="4" name="Picture 2" descr="C:\Users\User\Pictures\positions.gif"/>
          <p:cNvPicPr>
            <a:picLocks noChangeAspect="1" noChangeArrowheads="1"/>
          </p:cNvPicPr>
          <p:nvPr/>
        </p:nvPicPr>
        <p:blipFill>
          <a:blip r:embed="rId2"/>
          <a:srcRect/>
          <a:stretch>
            <a:fillRect/>
          </a:stretch>
        </p:blipFill>
        <p:spPr bwMode="auto">
          <a:xfrm>
            <a:off x="7162800" y="457200"/>
            <a:ext cx="1819275"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Promena</a:t>
            </a:r>
            <a:r>
              <a:rPr lang="en-U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polo</a:t>
            </a:r>
            <a:r>
              <a:rPr lang="sr-Latn-R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ž</a:t>
            </a:r>
            <a:r>
              <a:rPr lang="en-US" sz="40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aja</a:t>
            </a:r>
            <a:r>
              <a:rPr lang="sr-Latn-R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 Pozicioniranje</a:t>
            </a:r>
            <a:endParaRPr lang="en-US" sz="4000" i="1"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8305800" cy="4525963"/>
          </a:xfrm>
        </p:spPr>
        <p:txBody>
          <a:bodyPr>
            <a:normAutofit/>
          </a:bodyPr>
          <a:lstStyle/>
          <a:p>
            <a:endParaRPr lang="sr-Latn-RS" sz="3400" dirty="0" smtClean="0">
              <a:latin typeface="Calibri" pitchFamily="34" charset="0"/>
              <a:cs typeface="Calibri" pitchFamily="34" charset="0"/>
            </a:endParaRPr>
          </a:p>
          <a:p>
            <a:pPr>
              <a:buNone/>
            </a:pPr>
            <a:endParaRPr lang="en-US" dirty="0"/>
          </a:p>
        </p:txBody>
      </p:sp>
      <p:sp>
        <p:nvSpPr>
          <p:cNvPr id="4" name="Content Placeholder 2"/>
          <p:cNvSpPr txBox="1">
            <a:spLocks/>
          </p:cNvSpPr>
          <p:nvPr/>
        </p:nvSpPr>
        <p:spPr>
          <a:xfrm>
            <a:off x="457200" y="1600200"/>
            <a:ext cx="8229600" cy="4525963"/>
          </a:xfrm>
          <a:prstGeom prst="rect">
            <a:avLst/>
          </a:prstGeom>
          <a:solidFill>
            <a:schemeClr val="accent2"/>
          </a:solidFill>
        </p:spPr>
        <p:txBody>
          <a:bodyPr vert="horz" lIns="91440" tIns="45720" rIns="91440" bIns="45720" rtlCol="0">
            <a:normAutofit/>
          </a:bodyPr>
          <a:lstStyle/>
          <a:p>
            <a:pPr marL="342900" marR="0" lvl="0" indent="-342900" algn="l" defTabSz="914400" rtl="0" eaLnBrk="1" fontAlgn="auto" latinLnBrk="0" hangingPunct="1">
              <a:lnSpc>
                <a:spcPct val="100000"/>
              </a:lnSpc>
              <a:buClrTx/>
              <a:buSzTx/>
              <a:buFont typeface="Arial" pitchFamily="34" charset="0"/>
              <a:buChar char="•"/>
              <a:tabLst/>
              <a:defRPr/>
            </a:pPr>
            <a:r>
              <a:rPr kumimoji="0" lang="en-US" sz="2400" b="0" i="0" u="none" strike="noStrike" kern="1200" cap="none" spc="0" normalizeH="0" baseline="0" noProof="0" dirty="0" err="1" smtClean="0">
                <a:ln>
                  <a:noFill/>
                </a:ln>
                <a:solidFill>
                  <a:schemeClr val="bg1"/>
                </a:solidFill>
                <a:effectLst/>
                <a:uLnTx/>
                <a:uFillTx/>
                <a:latin typeface="Calibri" pitchFamily="34" charset="0"/>
                <a:ea typeface="+mn-ea"/>
                <a:cs typeface="Calibri" pitchFamily="34" charset="0"/>
              </a:rPr>
              <a:t>Postavljanje</a:t>
            </a:r>
            <a:r>
              <a:rPr kumimoji="0" lang="en-U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 </a:t>
            </a:r>
            <a:r>
              <a:rPr kumimoji="0" lang="en-US" sz="2400" b="0" i="0" u="none" strike="noStrike" kern="1200" cap="none" spc="0" normalizeH="0" baseline="0" noProof="0" dirty="0" err="1" smtClean="0">
                <a:ln>
                  <a:noFill/>
                </a:ln>
                <a:solidFill>
                  <a:schemeClr val="bg1"/>
                </a:solidFill>
                <a:effectLst/>
                <a:uLnTx/>
                <a:uFillTx/>
                <a:latin typeface="Calibri" pitchFamily="34" charset="0"/>
                <a:ea typeface="+mn-ea"/>
                <a:cs typeface="Calibri" pitchFamily="34" charset="0"/>
              </a:rPr>
              <a:t>pacijenta</a:t>
            </a:r>
            <a:r>
              <a:rPr kumimoji="0" lang="en-U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 u </a:t>
            </a:r>
            <a:r>
              <a:rPr kumimoji="0" lang="en-US" sz="2400" b="1" i="0" u="none" strike="noStrike" kern="1200" cap="none" spc="0" normalizeH="0" baseline="0" noProof="0" dirty="0" err="1" smtClean="0">
                <a:ln>
                  <a:noFill/>
                </a:ln>
                <a:solidFill>
                  <a:schemeClr val="bg1"/>
                </a:solidFill>
                <a:effectLst/>
                <a:uLnTx/>
                <a:uFillTx/>
                <a:latin typeface="Calibri" pitchFamily="34" charset="0"/>
                <a:ea typeface="+mn-ea"/>
                <a:cs typeface="Calibri" pitchFamily="34" charset="0"/>
              </a:rPr>
              <a:t>udoban</a:t>
            </a:r>
            <a:r>
              <a:rPr kumimoji="0" lang="en-US" sz="2400" b="1"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 </a:t>
            </a:r>
            <a:endParaRPr kumimoji="0" lang="sr-Latn-RS" sz="2400" b="1"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endParaRPr>
          </a:p>
          <a:p>
            <a:pPr marL="342900" marR="0" lvl="0" indent="-342900" algn="l" defTabSz="914400" rtl="0" eaLnBrk="1" fontAlgn="auto" latinLnBrk="0" hangingPunct="1">
              <a:lnSpc>
                <a:spcPct val="100000"/>
              </a:lnSpc>
              <a:buClrTx/>
              <a:buSzTx/>
              <a:tabLst/>
              <a:defRPr/>
            </a:pPr>
            <a:r>
              <a:rPr kumimoji="0" lang="sr-Latn-RS" sz="2400" b="1"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     </a:t>
            </a:r>
            <a:r>
              <a:rPr kumimoji="0" lang="en-US" sz="2400" b="1"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polo</a:t>
            </a:r>
            <a:r>
              <a:rPr kumimoji="0" lang="sr-Latn-RS" sz="2400" b="1"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ž</a:t>
            </a:r>
            <a:r>
              <a:rPr kumimoji="0" lang="en-US" sz="2400" b="1" i="0" u="none" strike="noStrike" kern="1200" cap="none" spc="0" normalizeH="0" baseline="0" noProof="0" dirty="0" err="1" smtClean="0">
                <a:ln>
                  <a:noFill/>
                </a:ln>
                <a:solidFill>
                  <a:schemeClr val="bg1"/>
                </a:solidFill>
                <a:effectLst/>
                <a:uLnTx/>
                <a:uFillTx/>
                <a:latin typeface="Calibri" pitchFamily="34" charset="0"/>
                <a:ea typeface="+mn-ea"/>
                <a:cs typeface="Calibri" pitchFamily="34" charset="0"/>
              </a:rPr>
              <a:t>aj</a:t>
            </a:r>
            <a:r>
              <a:rPr kumimoji="0" lang="en-U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 u </a:t>
            </a:r>
            <a:r>
              <a:rPr kumimoji="0" lang="en-US" sz="2400" b="0" i="0" u="none" strike="noStrike" kern="1200" cap="none" spc="0" normalizeH="0" baseline="0" noProof="0" dirty="0" err="1" smtClean="0">
                <a:ln>
                  <a:noFill/>
                </a:ln>
                <a:solidFill>
                  <a:schemeClr val="bg1"/>
                </a:solidFill>
                <a:effectLst/>
                <a:uLnTx/>
                <a:uFillTx/>
                <a:latin typeface="Calibri" pitchFamily="34" charset="0"/>
                <a:ea typeface="+mn-ea"/>
                <a:cs typeface="Calibri" pitchFamily="34" charset="0"/>
              </a:rPr>
              <a:t>kom</a:t>
            </a:r>
            <a:r>
              <a:rPr kumimoji="0" lang="sr-Latn-R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e</a:t>
            </a:r>
            <a:r>
              <a:rPr kumimoji="0" lang="en-U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 </a:t>
            </a:r>
            <a:r>
              <a:rPr kumimoji="0" lang="en-US" sz="2400" b="0" i="0" u="none" strike="noStrike" kern="1200" cap="none" spc="0" normalizeH="0" baseline="0" noProof="0" dirty="0" err="1" smtClean="0">
                <a:ln>
                  <a:noFill/>
                </a:ln>
                <a:solidFill>
                  <a:schemeClr val="bg1"/>
                </a:solidFill>
                <a:effectLst/>
                <a:uLnTx/>
                <a:uFillTx/>
                <a:latin typeface="Calibri" pitchFamily="34" charset="0"/>
                <a:ea typeface="+mn-ea"/>
                <a:cs typeface="Calibri" pitchFamily="34" charset="0"/>
              </a:rPr>
              <a:t>lakše</a:t>
            </a:r>
            <a:r>
              <a:rPr kumimoji="0" lang="en-U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 </a:t>
            </a:r>
            <a:r>
              <a:rPr kumimoji="0" lang="en-US" sz="2400" b="0" i="0" u="none" strike="noStrike" kern="1200" cap="none" spc="0" normalizeH="0" baseline="0" noProof="0" dirty="0" err="1" smtClean="0">
                <a:ln>
                  <a:noFill/>
                </a:ln>
                <a:solidFill>
                  <a:schemeClr val="bg1"/>
                </a:solidFill>
                <a:effectLst/>
                <a:uLnTx/>
                <a:uFillTx/>
                <a:latin typeface="Calibri" pitchFamily="34" charset="0"/>
                <a:ea typeface="+mn-ea"/>
                <a:cs typeface="Calibri" pitchFamily="34" charset="0"/>
              </a:rPr>
              <a:t>diše</a:t>
            </a:r>
            <a:r>
              <a:rPr kumimoji="0" lang="en-U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 </a:t>
            </a:r>
            <a:r>
              <a:rPr lang="sr-Latn-RS" sz="2400" dirty="0" smtClean="0">
                <a:solidFill>
                  <a:schemeClr val="bg1"/>
                </a:solidFill>
                <a:latin typeface="Calibri" pitchFamily="34" charset="0"/>
                <a:cs typeface="Calibri" pitchFamily="34" charset="0"/>
              </a:rPr>
              <a:t>– </a:t>
            </a:r>
            <a:r>
              <a:rPr kumimoji="0" lang="en-U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mo</a:t>
            </a:r>
            <a:r>
              <a:rPr kumimoji="0" lang="sr-Latn-R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ž</a:t>
            </a:r>
            <a:r>
              <a:rPr kumimoji="0" lang="en-U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e </a:t>
            </a:r>
            <a:endParaRPr kumimoji="0" lang="sr-Latn-R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endParaRPr>
          </a:p>
          <a:p>
            <a:pPr marL="342900" marR="0" lvl="0" indent="-342900" algn="l" defTabSz="914400" rtl="0" eaLnBrk="1" fontAlgn="auto" latinLnBrk="0" hangingPunct="1">
              <a:lnSpc>
                <a:spcPct val="100000"/>
              </a:lnSpc>
              <a:buClrTx/>
              <a:buSzTx/>
              <a:tabLst/>
              <a:defRPr/>
            </a:pPr>
            <a:r>
              <a:rPr kumimoji="0" lang="sr-Latn-R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     </a:t>
            </a:r>
            <a:r>
              <a:rPr kumimoji="0" lang="en-US" sz="2400" b="0" i="0" u="none" strike="noStrike" kern="1200" cap="none" spc="0" normalizeH="0" baseline="0" noProof="0" dirty="0" err="1" smtClean="0">
                <a:ln>
                  <a:noFill/>
                </a:ln>
                <a:solidFill>
                  <a:schemeClr val="bg1"/>
                </a:solidFill>
                <a:effectLst/>
                <a:uLnTx/>
                <a:uFillTx/>
                <a:latin typeface="Calibri" pitchFamily="34" charset="0"/>
                <a:ea typeface="+mn-ea"/>
                <a:cs typeface="Calibri" pitchFamily="34" charset="0"/>
              </a:rPr>
              <a:t>doneti</a:t>
            </a:r>
            <a:r>
              <a:rPr kumimoji="0" lang="sr-Latn-R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 </a:t>
            </a:r>
            <a:r>
              <a:rPr kumimoji="0" lang="en-US" sz="2400" b="0" i="0" u="none" strike="noStrike" kern="1200" cap="none" spc="0" normalizeH="0" baseline="0" noProof="0" dirty="0" err="1" smtClean="0">
                <a:ln>
                  <a:noFill/>
                </a:ln>
                <a:solidFill>
                  <a:schemeClr val="bg1"/>
                </a:solidFill>
                <a:effectLst/>
                <a:uLnTx/>
                <a:uFillTx/>
                <a:latin typeface="Calibri" pitchFamily="34" charset="0"/>
                <a:ea typeface="+mn-ea"/>
                <a:cs typeface="Calibri" pitchFamily="34" charset="0"/>
              </a:rPr>
              <a:t>veliko</a:t>
            </a:r>
            <a:r>
              <a:rPr kumimoji="0" lang="en-U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rPr>
              <a:t> </a:t>
            </a:r>
            <a:r>
              <a:rPr kumimoji="0" lang="en-US" sz="2400" b="0" i="0" u="none" strike="noStrike" kern="1200" cap="none" spc="0" normalizeH="0" baseline="0" noProof="0" dirty="0" err="1" smtClean="0">
                <a:ln>
                  <a:noFill/>
                </a:ln>
                <a:solidFill>
                  <a:schemeClr val="bg1"/>
                </a:solidFill>
                <a:effectLst/>
                <a:uLnTx/>
                <a:uFillTx/>
                <a:latin typeface="Calibri" pitchFamily="34" charset="0"/>
                <a:ea typeface="+mn-ea"/>
                <a:cs typeface="Calibri" pitchFamily="34" charset="0"/>
              </a:rPr>
              <a:t>olakšanje</a:t>
            </a:r>
            <a:endParaRPr lang="sr-Latn-RS" sz="2400" dirty="0" smtClean="0">
              <a:solidFill>
                <a:schemeClr val="bg1"/>
              </a:solidFill>
              <a:latin typeface="Calibri" pitchFamily="34" charset="0"/>
              <a:cs typeface="Calibri" pitchFamily="34" charset="0"/>
            </a:endParaRPr>
          </a:p>
          <a:p>
            <a:pPr marL="342900" lvl="0" indent="-342900">
              <a:buFont typeface="Arial" pitchFamily="34" charset="0"/>
              <a:buChar char="•"/>
              <a:defRPr/>
            </a:pPr>
            <a:endParaRPr lang="sr-Latn-RS" sz="2400" dirty="0" smtClean="0">
              <a:solidFill>
                <a:schemeClr val="bg1"/>
              </a:solidFill>
              <a:latin typeface="Calibri" pitchFamily="34" charset="0"/>
              <a:cs typeface="Calibri" pitchFamily="34" charset="0"/>
            </a:endParaRPr>
          </a:p>
          <a:p>
            <a:pPr marL="342900" lvl="0" indent="-342900">
              <a:buFont typeface="Arial" pitchFamily="34" charset="0"/>
              <a:buChar char="•"/>
              <a:defRPr/>
            </a:pPr>
            <a:endParaRPr lang="sr-Latn-RS" sz="2400" dirty="0" smtClean="0">
              <a:solidFill>
                <a:schemeClr val="bg1"/>
              </a:solidFill>
              <a:latin typeface="Calibri" pitchFamily="34" charset="0"/>
              <a:cs typeface="Calibri" pitchFamily="34" charset="0"/>
            </a:endParaRPr>
          </a:p>
          <a:p>
            <a:pPr marL="342900" lvl="0" indent="-342900">
              <a:buFont typeface="Arial" pitchFamily="34" charset="0"/>
              <a:buChar char="•"/>
              <a:defRPr/>
            </a:pPr>
            <a:r>
              <a:rPr lang="en-US" sz="2400" b="1" dirty="0" err="1" smtClean="0">
                <a:solidFill>
                  <a:schemeClr val="bg1"/>
                </a:solidFill>
                <a:latin typeface="Calibri" pitchFamily="34" charset="0"/>
                <a:cs typeface="Calibri" pitchFamily="34" charset="0"/>
              </a:rPr>
              <a:t>Položaj</a:t>
            </a:r>
            <a:r>
              <a:rPr lang="en-US" sz="2400" b="1" dirty="0" smtClean="0">
                <a:solidFill>
                  <a:schemeClr val="bg1"/>
                </a:solidFill>
                <a:latin typeface="Calibri" pitchFamily="34" charset="0"/>
                <a:cs typeface="Calibri" pitchFamily="34" charset="0"/>
              </a:rPr>
              <a:t> </a:t>
            </a:r>
            <a:r>
              <a:rPr lang="en-US" sz="2400" b="1" dirty="0" err="1" smtClean="0">
                <a:solidFill>
                  <a:schemeClr val="bg1"/>
                </a:solidFill>
                <a:latin typeface="Calibri" pitchFamily="34" charset="0"/>
                <a:cs typeface="Calibri" pitchFamily="34" charset="0"/>
              </a:rPr>
              <a:t>savijanja</a:t>
            </a:r>
            <a:r>
              <a:rPr lang="en-US" sz="2400" b="1" dirty="0" smtClean="0">
                <a:solidFill>
                  <a:schemeClr val="bg1"/>
                </a:solidFill>
                <a:latin typeface="Calibri" pitchFamily="34" charset="0"/>
                <a:cs typeface="Calibri" pitchFamily="34" charset="0"/>
              </a:rPr>
              <a:t> </a:t>
            </a:r>
            <a:r>
              <a:rPr lang="en-US" sz="2400" b="1" dirty="0" err="1" smtClean="0">
                <a:solidFill>
                  <a:schemeClr val="bg1"/>
                </a:solidFill>
                <a:latin typeface="Calibri" pitchFamily="34" charset="0"/>
                <a:cs typeface="Calibri" pitchFamily="34" charset="0"/>
              </a:rPr>
              <a:t>napred</a:t>
            </a:r>
            <a:r>
              <a:rPr lang="sr-Latn-RS" sz="2400" b="1" dirty="0" smtClean="0">
                <a:solidFill>
                  <a:schemeClr val="bg1"/>
                </a:solidFill>
                <a:latin typeface="Calibri" pitchFamily="34" charset="0"/>
                <a:cs typeface="Calibri" pitchFamily="34" charset="0"/>
              </a:rPr>
              <a:t> </a:t>
            </a:r>
          </a:p>
          <a:p>
            <a:pPr marL="342900" lvl="0" indent="-342900">
              <a:defRPr/>
            </a:pPr>
            <a:r>
              <a:rPr lang="sr-Latn-RS" sz="2400" dirty="0" smtClean="0">
                <a:solidFill>
                  <a:schemeClr val="bg1"/>
                </a:solidFill>
                <a:latin typeface="Calibri" pitchFamily="34" charset="0"/>
                <a:cs typeface="Calibri" pitchFamily="34" charset="0"/>
              </a:rPr>
              <a:t>     p</a:t>
            </a:r>
            <a:r>
              <a:rPr lang="en-US" sz="2400" dirty="0" err="1" smtClean="0">
                <a:solidFill>
                  <a:schemeClr val="bg1"/>
                </a:solidFill>
                <a:latin typeface="Calibri" pitchFamily="34" charset="0"/>
                <a:cs typeface="Calibri" pitchFamily="34" charset="0"/>
              </a:rPr>
              <a:t>oboljšava</a:t>
            </a:r>
            <a:r>
              <a:rPr lang="en-US" sz="2400" dirty="0" smtClean="0">
                <a:solidFill>
                  <a:schemeClr val="bg1"/>
                </a:solidFill>
                <a:latin typeface="Calibri" pitchFamily="34" charset="0"/>
                <a:cs typeface="Calibri" pitchFamily="34" charset="0"/>
              </a:rPr>
              <a:t> </a:t>
            </a:r>
            <a:r>
              <a:rPr lang="en-US" sz="2400" dirty="0" err="1" smtClean="0">
                <a:solidFill>
                  <a:schemeClr val="bg1"/>
                </a:solidFill>
                <a:latin typeface="Calibri" pitchFamily="34" charset="0"/>
                <a:cs typeface="Calibri" pitchFamily="34" charset="0"/>
              </a:rPr>
              <a:t>funkciju</a:t>
            </a:r>
            <a:r>
              <a:rPr lang="en-US" sz="2400" dirty="0" smtClean="0">
                <a:solidFill>
                  <a:schemeClr val="bg1"/>
                </a:solidFill>
                <a:latin typeface="Calibri" pitchFamily="34" charset="0"/>
                <a:cs typeface="Calibri" pitchFamily="34" charset="0"/>
              </a:rPr>
              <a:t> </a:t>
            </a:r>
            <a:r>
              <a:rPr lang="en-US" sz="2400" dirty="0" err="1" smtClean="0">
                <a:solidFill>
                  <a:schemeClr val="bg1"/>
                </a:solidFill>
                <a:latin typeface="Calibri" pitchFamily="34" charset="0"/>
                <a:cs typeface="Calibri" pitchFamily="34" charset="0"/>
              </a:rPr>
              <a:t>dijafragme</a:t>
            </a:r>
            <a:r>
              <a:rPr lang="en-US" sz="2400" dirty="0" smtClean="0">
                <a:solidFill>
                  <a:schemeClr val="bg1"/>
                </a:solidFill>
                <a:latin typeface="Calibri" pitchFamily="34" charset="0"/>
                <a:cs typeface="Calibri" pitchFamily="34" charset="0"/>
              </a:rPr>
              <a:t> </a:t>
            </a:r>
            <a:endParaRPr lang="sr-Latn-RS" sz="2400" dirty="0" smtClean="0">
              <a:solidFill>
                <a:schemeClr val="bg1"/>
              </a:solidFill>
              <a:latin typeface="Calibri" pitchFamily="34" charset="0"/>
              <a:cs typeface="Calibri" pitchFamily="34" charset="0"/>
            </a:endParaRPr>
          </a:p>
          <a:p>
            <a:pPr marL="342900" lvl="0" indent="-342900">
              <a:defRPr/>
            </a:pPr>
            <a:r>
              <a:rPr lang="sr-Latn-RS" sz="2400" dirty="0" smtClean="0">
                <a:solidFill>
                  <a:schemeClr val="bg1"/>
                </a:solidFill>
                <a:latin typeface="Calibri" pitchFamily="34" charset="0"/>
                <a:cs typeface="Calibri" pitchFamily="34" charset="0"/>
              </a:rPr>
              <a:t>     </a:t>
            </a:r>
            <a:r>
              <a:rPr lang="en-US" sz="2400" dirty="0" err="1" smtClean="0">
                <a:solidFill>
                  <a:schemeClr val="bg1"/>
                </a:solidFill>
                <a:latin typeface="Calibri" pitchFamily="34" charset="0"/>
                <a:cs typeface="Calibri" pitchFamily="34" charset="0"/>
              </a:rPr>
              <a:t>povećanjem</a:t>
            </a:r>
            <a:r>
              <a:rPr lang="en-US" sz="2400" dirty="0" smtClean="0">
                <a:solidFill>
                  <a:schemeClr val="bg1"/>
                </a:solidFill>
                <a:latin typeface="Calibri" pitchFamily="34" charset="0"/>
                <a:cs typeface="Calibri" pitchFamily="34" charset="0"/>
              </a:rPr>
              <a:t> </a:t>
            </a:r>
            <a:r>
              <a:rPr lang="en-US" sz="2400" dirty="0" err="1" smtClean="0">
                <a:solidFill>
                  <a:schemeClr val="bg1"/>
                </a:solidFill>
                <a:latin typeface="Calibri" pitchFamily="34" charset="0"/>
                <a:cs typeface="Calibri" pitchFamily="34" charset="0"/>
              </a:rPr>
              <a:t>intraabdominalnog</a:t>
            </a:r>
            <a:r>
              <a:rPr lang="en-US" sz="2400" dirty="0" smtClean="0">
                <a:solidFill>
                  <a:schemeClr val="bg1"/>
                </a:solidFill>
                <a:latin typeface="Calibri" pitchFamily="34" charset="0"/>
                <a:cs typeface="Calibri" pitchFamily="34" charset="0"/>
              </a:rPr>
              <a:t> </a:t>
            </a:r>
            <a:endParaRPr lang="sr-Latn-RS" sz="2400" dirty="0" smtClean="0">
              <a:solidFill>
                <a:schemeClr val="bg1"/>
              </a:solidFill>
              <a:latin typeface="Calibri" pitchFamily="34" charset="0"/>
              <a:cs typeface="Calibri" pitchFamily="34" charset="0"/>
            </a:endParaRPr>
          </a:p>
          <a:p>
            <a:pPr marL="342900" lvl="0" indent="-342900">
              <a:defRPr/>
            </a:pPr>
            <a:r>
              <a:rPr lang="sr-Latn-RS" sz="2400" dirty="0" smtClean="0">
                <a:solidFill>
                  <a:schemeClr val="bg1"/>
                </a:solidFill>
                <a:latin typeface="Calibri" pitchFamily="34" charset="0"/>
                <a:cs typeface="Calibri" pitchFamily="34" charset="0"/>
              </a:rPr>
              <a:t>     </a:t>
            </a:r>
            <a:r>
              <a:rPr lang="en-US" sz="2400" dirty="0" err="1" smtClean="0">
                <a:solidFill>
                  <a:schemeClr val="bg1"/>
                </a:solidFill>
                <a:latin typeface="Calibri" pitchFamily="34" charset="0"/>
                <a:cs typeface="Calibri" pitchFamily="34" charset="0"/>
              </a:rPr>
              <a:t>pritiska</a:t>
            </a:r>
            <a:r>
              <a:rPr lang="sr-Latn-RS" sz="2400" dirty="0" smtClean="0">
                <a:solidFill>
                  <a:schemeClr val="bg1"/>
                </a:solidFill>
                <a:latin typeface="Calibri" pitchFamily="34" charset="0"/>
                <a:cs typeface="Calibri" pitchFamily="34" charset="0"/>
              </a:rPr>
              <a:t>, </a:t>
            </a:r>
            <a:r>
              <a:rPr lang="en-US" sz="2400" dirty="0" err="1" smtClean="0">
                <a:solidFill>
                  <a:schemeClr val="bg1"/>
                </a:solidFill>
                <a:latin typeface="Calibri" pitchFamily="34" charset="0"/>
                <a:cs typeface="Calibri" pitchFamily="34" charset="0"/>
              </a:rPr>
              <a:t>ublažava</a:t>
            </a:r>
            <a:r>
              <a:rPr lang="sr-Latn-RS" sz="2400" dirty="0" smtClean="0">
                <a:solidFill>
                  <a:schemeClr val="bg1"/>
                </a:solidFill>
                <a:latin typeface="Calibri" pitchFamily="34" charset="0"/>
                <a:cs typeface="Calibri" pitchFamily="34" charset="0"/>
              </a:rPr>
              <a:t> </a:t>
            </a:r>
            <a:r>
              <a:rPr lang="en-US" sz="2400" dirty="0" err="1" smtClean="0">
                <a:solidFill>
                  <a:schemeClr val="bg1"/>
                </a:solidFill>
                <a:latin typeface="Calibri" pitchFamily="34" charset="0"/>
                <a:cs typeface="Calibri" pitchFamily="34" charset="0"/>
              </a:rPr>
              <a:t>dispnej</a:t>
            </a:r>
            <a:r>
              <a:rPr lang="sr-Latn-RS" sz="2400" dirty="0" smtClean="0">
                <a:solidFill>
                  <a:schemeClr val="bg1"/>
                </a:solidFill>
                <a:latin typeface="Calibri" pitchFamily="34" charset="0"/>
                <a:cs typeface="Calibri" pitchFamily="34" charset="0"/>
              </a:rPr>
              <a:t>u</a:t>
            </a:r>
            <a:endParaRPr kumimoji="0" lang="sr-Latn-RS" sz="2400" b="0" i="0" u="none" strike="noStrike" kern="1200" cap="none" spc="0" normalizeH="0" baseline="0" noProof="0" dirty="0" smtClean="0">
              <a:ln>
                <a:noFill/>
              </a:ln>
              <a:solidFill>
                <a:schemeClr val="bg1"/>
              </a:solidFill>
              <a:effectLst/>
              <a:uLnTx/>
              <a:uFillTx/>
              <a:latin typeface="Calibri" pitchFamily="34" charset="0"/>
              <a:ea typeface="+mn-ea"/>
              <a:cs typeface="Calibri" pitchFamily="34" charset="0"/>
            </a:endParaRPr>
          </a:p>
        </p:txBody>
      </p:sp>
      <p:pic>
        <p:nvPicPr>
          <p:cNvPr id="5" name="Picture 2"/>
          <p:cNvPicPr>
            <a:picLocks noChangeAspect="1" noChangeArrowheads="1"/>
          </p:cNvPicPr>
          <p:nvPr/>
        </p:nvPicPr>
        <p:blipFill>
          <a:blip r:embed="rId2"/>
          <a:srcRect/>
          <a:stretch>
            <a:fillRect/>
          </a:stretch>
        </p:blipFill>
        <p:spPr bwMode="auto">
          <a:xfrm>
            <a:off x="5105400" y="2152650"/>
            <a:ext cx="3505200" cy="3486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a:bodyPr>
          <a:lstStyle/>
          <a:p>
            <a:r>
              <a:rPr lang="en-US" sz="4000" i="1" dirty="0" err="1" smtClean="0">
                <a:solidFill>
                  <a:schemeClr val="bg1"/>
                </a:solidFill>
                <a:effectLst>
                  <a:outerShdw blurRad="38100" dist="38100" dir="2700000" algn="tl">
                    <a:srgbClr val="000000">
                      <a:alpha val="43137"/>
                    </a:srgbClr>
                  </a:outerShdw>
                </a:effectLst>
                <a:latin typeface="Calibri" pitchFamily="34" charset="0"/>
                <a:cs typeface="Calibri" pitchFamily="34" charset="0"/>
              </a:rPr>
              <a:t>Strujanje</a:t>
            </a:r>
            <a:r>
              <a:rPr lang="en-US" sz="4000" i="1" dirty="0" smtClean="0">
                <a:solidFill>
                  <a:schemeClr val="bg1"/>
                </a:solidFill>
                <a:effectLst>
                  <a:outerShdw blurRad="38100" dist="38100" dir="2700000" algn="tl">
                    <a:srgbClr val="000000">
                      <a:alpha val="43137"/>
                    </a:srgbClr>
                  </a:outerShdw>
                </a:effectLst>
                <a:latin typeface="Calibri" pitchFamily="34" charset="0"/>
                <a:cs typeface="Calibri" pitchFamily="34" charset="0"/>
              </a:rPr>
              <a:t> </a:t>
            </a:r>
            <a:r>
              <a:rPr lang="en-US" sz="4000" i="1" dirty="0" err="1" smtClean="0">
                <a:solidFill>
                  <a:schemeClr val="bg1"/>
                </a:solidFill>
                <a:effectLst>
                  <a:outerShdw blurRad="38100" dist="38100" dir="2700000" algn="tl">
                    <a:srgbClr val="000000">
                      <a:alpha val="43137"/>
                    </a:srgbClr>
                  </a:outerShdw>
                </a:effectLst>
                <a:latin typeface="Calibri" pitchFamily="34" charset="0"/>
                <a:cs typeface="Calibri" pitchFamily="34" charset="0"/>
              </a:rPr>
              <a:t>vazduha</a:t>
            </a:r>
            <a:r>
              <a:rPr lang="sr-Latn-RS" sz="4000" i="1" dirty="0" smtClean="0">
                <a:solidFill>
                  <a:schemeClr val="bg1"/>
                </a:solidFill>
                <a:effectLst>
                  <a:outerShdw blurRad="38100" dist="38100" dir="2700000" algn="tl">
                    <a:srgbClr val="000000">
                      <a:alpha val="43137"/>
                    </a:srgbClr>
                  </a:outerShdw>
                </a:effectLst>
                <a:latin typeface="Calibri" pitchFamily="34" charset="0"/>
                <a:cs typeface="Calibri" pitchFamily="34" charset="0"/>
              </a:rPr>
              <a:t> i dispneja</a:t>
            </a:r>
            <a:endParaRPr lang="en-US" sz="4000" i="1" dirty="0">
              <a:solidFill>
                <a:schemeClr val="bg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8534400" cy="4525963"/>
          </a:xfrm>
        </p:spPr>
        <p:txBody>
          <a:bodyPr>
            <a:normAutofit fontScale="92500" lnSpcReduction="20000"/>
          </a:bodyPr>
          <a:lstStyle/>
          <a:p>
            <a:pPr>
              <a:buClr>
                <a:srgbClr val="C00000"/>
              </a:buClr>
            </a:pPr>
            <a:endParaRPr lang="sr-Latn-RS" sz="3000" dirty="0" smtClean="0">
              <a:latin typeface="Calibri" pitchFamily="34" charset="0"/>
              <a:cs typeface="Calibri" pitchFamily="34" charset="0"/>
            </a:endParaRPr>
          </a:p>
          <a:p>
            <a:pPr>
              <a:buClr>
                <a:srgbClr val="C00000"/>
              </a:buClr>
            </a:pPr>
            <a:r>
              <a:rPr lang="en-US" sz="3000" dirty="0" err="1" smtClean="0">
                <a:latin typeface="Calibri" pitchFamily="34" charset="0"/>
                <a:cs typeface="Calibri" pitchFamily="34" charset="0"/>
              </a:rPr>
              <a:t>Pacijentu</a:t>
            </a:r>
            <a:r>
              <a:rPr lang="en-US" sz="3000" dirty="0" smtClean="0">
                <a:latin typeface="Calibri" pitchFamily="34" charset="0"/>
                <a:cs typeface="Calibri" pitchFamily="34" charset="0"/>
              </a:rPr>
              <a:t> mo</a:t>
            </a:r>
            <a:r>
              <a:rPr lang="sr-Latn-RS" sz="3000" dirty="0" smtClean="0">
                <a:latin typeface="Calibri" pitchFamily="34" charset="0"/>
                <a:cs typeface="Calibri" pitchFamily="34" charset="0"/>
              </a:rPr>
              <a:t>ž</a:t>
            </a:r>
            <a:r>
              <a:rPr lang="en-US" sz="3000" dirty="0" smtClean="0">
                <a:latin typeface="Calibri" pitchFamily="34" charset="0"/>
                <a:cs typeface="Calibri" pitchFamily="34" charset="0"/>
              </a:rPr>
              <a:t>e </a:t>
            </a:r>
            <a:r>
              <a:rPr lang="en-US" sz="3000" dirty="0" err="1" smtClean="0">
                <a:latin typeface="Calibri" pitchFamily="34" charset="0"/>
                <a:cs typeface="Calibri" pitchFamily="34" charset="0"/>
              </a:rPr>
              <a:t>pomoći</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sedenje</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na</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blagom</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povetarcu</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npr</a:t>
            </a:r>
            <a:r>
              <a:rPr lang="en-US" sz="3000" dirty="0" smtClean="0">
                <a:latin typeface="Calibri" pitchFamily="34" charset="0"/>
                <a:cs typeface="Calibri" pitchFamily="34" charset="0"/>
              </a:rPr>
              <a:t>. pored </a:t>
            </a:r>
            <a:r>
              <a:rPr lang="en-US" sz="3000" dirty="0" err="1" smtClean="0">
                <a:latin typeface="Calibri" pitchFamily="34" charset="0"/>
                <a:cs typeface="Calibri" pitchFamily="34" charset="0"/>
              </a:rPr>
              <a:t>otvorenog</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prozora</a:t>
            </a:r>
            <a:r>
              <a:rPr lang="en-US" sz="3000" dirty="0" smtClean="0">
                <a:latin typeface="Calibri" pitchFamily="34" charset="0"/>
                <a:cs typeface="Calibri" pitchFamily="34" charset="0"/>
              </a:rPr>
              <a:t>)</a:t>
            </a:r>
            <a:r>
              <a:rPr lang="sr-Latn-RS" sz="3000" dirty="0" smtClean="0">
                <a:latin typeface="Calibri" pitchFamily="34" charset="0"/>
                <a:cs typeface="Calibri" pitchFamily="34" charset="0"/>
              </a:rPr>
              <a:t>, ventilator</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ili</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čak</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lepeza</a:t>
            </a:r>
            <a:endParaRPr lang="sr-Latn-RS" sz="3000" dirty="0" smtClean="0">
              <a:latin typeface="Calibri" pitchFamily="34" charset="0"/>
              <a:cs typeface="Calibri" pitchFamily="34" charset="0"/>
            </a:endParaRPr>
          </a:p>
          <a:p>
            <a:pPr>
              <a:buClr>
                <a:srgbClr val="C00000"/>
              </a:buClr>
            </a:pPr>
            <a:r>
              <a:rPr lang="en-US" sz="30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Duvanje</a:t>
            </a:r>
            <a:r>
              <a:rPr lang="en-US" sz="30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0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hladnog</a:t>
            </a:r>
            <a:r>
              <a:rPr lang="en-US" sz="30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0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vetra</a:t>
            </a:r>
            <a:r>
              <a:rPr lang="en-US" sz="30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u lice </a:t>
            </a:r>
            <a:r>
              <a:rPr lang="en-US" sz="3000" dirty="0" err="1" smtClean="0">
                <a:latin typeface="Calibri" pitchFamily="34" charset="0"/>
                <a:cs typeface="Calibri" pitchFamily="34" charset="0"/>
              </a:rPr>
              <a:t>ili</a:t>
            </a:r>
            <a:r>
              <a:rPr lang="en-US" sz="3000" dirty="0" smtClean="0">
                <a:latin typeface="Calibri" pitchFamily="34" charset="0"/>
                <a:cs typeface="Calibri" pitchFamily="34" charset="0"/>
              </a:rPr>
              <a:t> </a:t>
            </a:r>
            <a:r>
              <a:rPr lang="en-US" sz="30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udisanje</a:t>
            </a:r>
            <a:r>
              <a:rPr lang="en-US" sz="30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0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hladnog</a:t>
            </a:r>
            <a:r>
              <a:rPr lang="en-US" sz="30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0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vazduha</a:t>
            </a:r>
            <a:r>
              <a:rPr lang="en-US" sz="30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000" u="sng" dirty="0" err="1" smtClean="0">
                <a:latin typeface="Calibri" pitchFamily="34" charset="0"/>
                <a:cs typeface="Calibri" pitchFamily="34" charset="0"/>
              </a:rPr>
              <a:t>smanjuje</a:t>
            </a:r>
            <a:r>
              <a:rPr lang="en-US" sz="3000" u="sng" dirty="0" smtClean="0">
                <a:latin typeface="Calibri" pitchFamily="34" charset="0"/>
                <a:cs typeface="Calibri" pitchFamily="34" charset="0"/>
              </a:rPr>
              <a:t> </a:t>
            </a:r>
            <a:r>
              <a:rPr lang="en-US" sz="3000" u="sng" dirty="0" err="1" smtClean="0">
                <a:latin typeface="Calibri" pitchFamily="34" charset="0"/>
                <a:cs typeface="Calibri" pitchFamily="34" charset="0"/>
              </a:rPr>
              <a:t>osećaj</a:t>
            </a:r>
            <a:r>
              <a:rPr lang="en-US" sz="3000" u="sng" dirty="0" smtClean="0">
                <a:latin typeface="Calibri" pitchFamily="34" charset="0"/>
                <a:cs typeface="Calibri" pitchFamily="34" charset="0"/>
              </a:rPr>
              <a:t> </a:t>
            </a:r>
            <a:r>
              <a:rPr lang="en-US" sz="3000" u="sng" dirty="0" err="1" smtClean="0">
                <a:latin typeface="Calibri" pitchFamily="34" charset="0"/>
                <a:cs typeface="Calibri" pitchFamily="34" charset="0"/>
              </a:rPr>
              <a:t>dispneje</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kod</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pacijenata</a:t>
            </a:r>
            <a:r>
              <a:rPr lang="en-US" sz="3000" dirty="0" smtClean="0">
                <a:latin typeface="Calibri" pitchFamily="34" charset="0"/>
                <a:cs typeface="Calibri" pitchFamily="34" charset="0"/>
              </a:rPr>
              <a:t> </a:t>
            </a:r>
            <a:r>
              <a:rPr lang="en-US" sz="3000" dirty="0" err="1" smtClean="0">
                <a:latin typeface="Calibri" pitchFamily="34" charset="0"/>
                <a:cs typeface="Calibri" pitchFamily="34" charset="0"/>
              </a:rPr>
              <a:t>sa</a:t>
            </a:r>
            <a:r>
              <a:rPr lang="en-US" sz="3000" dirty="0" smtClean="0">
                <a:latin typeface="Calibri" pitchFamily="34" charset="0"/>
                <a:cs typeface="Calibri" pitchFamily="34" charset="0"/>
              </a:rPr>
              <a:t> HOBP</a:t>
            </a:r>
            <a:r>
              <a:rPr lang="sr-Latn-RS" sz="3000" dirty="0" smtClean="0">
                <a:latin typeface="Calibri" pitchFamily="34" charset="0"/>
                <a:cs typeface="Calibri" pitchFamily="34" charset="0"/>
              </a:rPr>
              <a:t>-om</a:t>
            </a:r>
          </a:p>
          <a:p>
            <a:pPr>
              <a:buClr>
                <a:srgbClr val="C00000"/>
              </a:buClr>
            </a:pPr>
            <a:endParaRPr lang="sr-Latn-RS" sz="3000" b="1" dirty="0" smtClean="0">
              <a:latin typeface="Calibri" pitchFamily="34" charset="0"/>
              <a:cs typeface="Calibri" pitchFamily="34" charset="0"/>
            </a:endParaRPr>
          </a:p>
          <a:p>
            <a:pPr>
              <a:buClr>
                <a:srgbClr val="C00000"/>
              </a:buClr>
            </a:pPr>
            <a:r>
              <a:rPr lang="sr-Latn-RS" sz="2600" b="1" dirty="0" smtClean="0">
                <a:latin typeface="Calibri" pitchFamily="34" charset="0"/>
                <a:cs typeface="Calibri" pitchFamily="34" charset="0"/>
              </a:rPr>
              <a:t>Objašnjenje</a:t>
            </a:r>
            <a:r>
              <a:rPr lang="sr-Latn-RS" sz="2600" dirty="0" smtClean="0">
                <a:latin typeface="Calibri" pitchFamily="34" charset="0"/>
                <a:cs typeface="Calibri" pitchFamily="34" charset="0"/>
              </a:rPr>
              <a:t> - </a:t>
            </a:r>
            <a:r>
              <a:rPr lang="en-US" sz="2600" dirty="0" err="1" smtClean="0">
                <a:latin typeface="Calibri" pitchFamily="34" charset="0"/>
                <a:cs typeface="Calibri" pitchFamily="34" charset="0"/>
              </a:rPr>
              <a:t>Aferentni</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signali</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iz</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gornjih</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respiratornih</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i</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facijalnih</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receptora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putuju</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uglavnom</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preko</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trigeminusa</a:t>
            </a:r>
            <a:r>
              <a:rPr lang="sr-Latn-RS" sz="2600" dirty="0" smtClean="0">
                <a:latin typeface="Calibri" pitchFamily="34" charset="0"/>
                <a:cs typeface="Calibri" pitchFamily="34" charset="0"/>
              </a:rPr>
              <a:t> do senzornog korteksa</a:t>
            </a:r>
            <a:r>
              <a:rPr lang="en-US" sz="2600" dirty="0" smtClean="0">
                <a:latin typeface="Calibri" pitchFamily="34" charset="0"/>
                <a:cs typeface="Calibri" pitchFamily="34" charset="0"/>
              </a:rPr>
              <a:t> </a:t>
            </a:r>
            <a:r>
              <a:rPr lang="sr-Latn-RS" sz="2600" dirty="0" smtClean="0">
                <a:latin typeface="Calibri" pitchFamily="34" charset="0"/>
                <a:cs typeface="Calibri" pitchFamily="34" charset="0"/>
              </a:rPr>
              <a:t>čija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stimulacija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ublažava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dispneju</a:t>
            </a:r>
            <a:endParaRPr lang="sr-Latn-RS" sz="2600" dirty="0" smtClean="0">
              <a:latin typeface="Calibri" pitchFamily="34" charset="0"/>
              <a:cs typeface="Calibri" pitchFamily="34" charset="0"/>
            </a:endParaRPr>
          </a:p>
          <a:p>
            <a:pPr>
              <a:buClr>
                <a:srgbClr val="C00000"/>
              </a:buClr>
            </a:pPr>
            <a:r>
              <a:rPr lang="sr-Latn-RS" sz="2600" dirty="0" smtClean="0">
                <a:latin typeface="Calibri" pitchFamily="34" charset="0"/>
                <a:cs typeface="Calibri" pitchFamily="34" charset="0"/>
              </a:rPr>
              <a:t>L</a:t>
            </a:r>
            <a:r>
              <a:rPr lang="en-US" sz="2600" dirty="0" err="1" smtClean="0">
                <a:latin typeface="Calibri" pitchFamily="34" charset="0"/>
                <a:cs typeface="Calibri" pitchFamily="34" charset="0"/>
              </a:rPr>
              <a:t>okalna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anestezija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gornjih</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disajnih</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puteva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lidokainom</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pojačava</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osećaj</a:t>
            </a:r>
            <a:r>
              <a:rPr lang="en-US" sz="2600" dirty="0" smtClean="0">
                <a:latin typeface="Calibri" pitchFamily="34" charset="0"/>
                <a:cs typeface="Calibri" pitchFamily="34" charset="0"/>
              </a:rPr>
              <a:t> </a:t>
            </a:r>
            <a:r>
              <a:rPr lang="en-US" sz="2600" dirty="0" err="1" smtClean="0">
                <a:latin typeface="Calibri" pitchFamily="34" charset="0"/>
                <a:cs typeface="Calibri" pitchFamily="34" charset="0"/>
              </a:rPr>
              <a:t>dispneje</a:t>
            </a:r>
            <a:endParaRPr lang="en-US" sz="2600" dirty="0" smtClean="0">
              <a:latin typeface="Calibri" pitchFamily="34" charset="0"/>
              <a:cs typeface="Calibri" pitchFamily="34" charset="0"/>
            </a:endParaRPr>
          </a:p>
          <a:p>
            <a:pPr>
              <a:buNone/>
            </a:pP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en-US" sz="3600" dirty="0"/>
          </a:p>
        </p:txBody>
      </p:sp>
      <p:sp>
        <p:nvSpPr>
          <p:cNvPr id="3" name="Content Placeholder 2"/>
          <p:cNvSpPr>
            <a:spLocks noGrp="1"/>
          </p:cNvSpPr>
          <p:nvPr>
            <p:ph sz="half" idx="1"/>
          </p:nvPr>
        </p:nvSpPr>
        <p:spPr/>
        <p:txBody>
          <a:bodyPr/>
          <a:lstStyle/>
          <a:p>
            <a:endParaRPr lang="sr-Latn-RS" dirty="0" smtClean="0"/>
          </a:p>
          <a:p>
            <a:pPr>
              <a:buClr>
                <a:srgbClr val="C00000"/>
              </a:buClr>
            </a:pPr>
            <a:r>
              <a:rPr lang="en-US" dirty="0" err="1" smtClean="0">
                <a:latin typeface="Calibri" pitchFamily="34" charset="0"/>
                <a:cs typeface="Calibri" pitchFamily="34" charset="0"/>
              </a:rPr>
              <a:t>Bronhodilatatori</a:t>
            </a:r>
            <a:r>
              <a:rPr lang="sr-Latn-RS" dirty="0" smtClean="0">
                <a:latin typeface="Calibri" pitchFamily="34" charset="0"/>
                <a:cs typeface="Calibri" pitchFamily="34" charset="0"/>
              </a:rPr>
              <a:t> </a:t>
            </a:r>
          </a:p>
          <a:p>
            <a:pPr>
              <a:buClr>
                <a:srgbClr val="C00000"/>
              </a:buClr>
            </a:pPr>
            <a:r>
              <a:rPr lang="en-US" dirty="0" err="1" smtClean="0">
                <a:latin typeface="Calibri" pitchFamily="34" charset="0"/>
                <a:cs typeface="Calibri" pitchFamily="34" charset="0"/>
              </a:rPr>
              <a:t>Antiinflamatorn</a:t>
            </a:r>
            <a:r>
              <a:rPr lang="sr-Latn-RS" dirty="0" smtClean="0">
                <a:latin typeface="Calibri" pitchFamily="34" charset="0"/>
                <a:cs typeface="Calibri" pitchFamily="34" charset="0"/>
              </a:rPr>
              <a:t>i lekovi</a:t>
            </a:r>
          </a:p>
          <a:p>
            <a:pPr>
              <a:buClr>
                <a:srgbClr val="C00000"/>
              </a:buClr>
            </a:pPr>
            <a:r>
              <a:rPr lang="en-US" dirty="0" err="1" smtClean="0">
                <a:latin typeface="Calibri" pitchFamily="34" charset="0"/>
                <a:cs typeface="Calibri" pitchFamily="34" charset="0"/>
              </a:rPr>
              <a:t>Kiseonik</a:t>
            </a:r>
            <a:r>
              <a:rPr lang="sr-Latn-RS" dirty="0" smtClean="0">
                <a:latin typeface="Calibri" pitchFamily="34" charset="0"/>
                <a:cs typeface="Calibri" pitchFamily="34" charset="0"/>
              </a:rPr>
              <a:t> </a:t>
            </a:r>
          </a:p>
        </p:txBody>
      </p:sp>
      <p:sp>
        <p:nvSpPr>
          <p:cNvPr id="4" name="Content Placeholder 3"/>
          <p:cNvSpPr>
            <a:spLocks noGrp="1"/>
          </p:cNvSpPr>
          <p:nvPr>
            <p:ph sz="half" idx="2"/>
          </p:nvPr>
        </p:nvSpPr>
        <p:spPr/>
        <p:txBody>
          <a:bodyPr/>
          <a:lstStyle/>
          <a:p>
            <a:endParaRPr lang="sr-Latn-RS" dirty="0" smtClean="0"/>
          </a:p>
          <a:p>
            <a:pPr>
              <a:buClr>
                <a:srgbClr val="C00000"/>
              </a:buClr>
            </a:pPr>
            <a:r>
              <a:rPr lang="sr-Latn-RS" dirty="0" smtClean="0">
                <a:latin typeface="Calibri" pitchFamily="34" charset="0"/>
                <a:cs typeface="Calibri" pitchFamily="34" charset="0"/>
              </a:rPr>
              <a:t>Opioidi</a:t>
            </a:r>
            <a:endParaRPr lang="en-US" dirty="0" smtClean="0">
              <a:latin typeface="Calibri" pitchFamily="34" charset="0"/>
              <a:cs typeface="Calibri" pitchFamily="34" charset="0"/>
            </a:endParaRPr>
          </a:p>
          <a:p>
            <a:pPr>
              <a:buClr>
                <a:srgbClr val="C00000"/>
              </a:buClr>
            </a:pPr>
            <a:r>
              <a:rPr lang="en-US" dirty="0" err="1" smtClean="0">
                <a:latin typeface="Calibri" pitchFamily="34" charset="0"/>
                <a:cs typeface="Calibri" pitchFamily="34" charset="0"/>
              </a:rPr>
              <a:t>Anksiolitici</a:t>
            </a:r>
            <a:endParaRPr lang="en-US" dirty="0" smtClean="0"/>
          </a:p>
          <a:p>
            <a:pPr>
              <a:buClr>
                <a:srgbClr val="C00000"/>
              </a:buClr>
            </a:pPr>
            <a:r>
              <a:rPr lang="en-US" dirty="0" err="1" smtClean="0">
                <a:latin typeface="Calibri" pitchFamily="34" charset="0"/>
                <a:cs typeface="Calibri" pitchFamily="34" charset="0"/>
              </a:rPr>
              <a:t>Antidepresivi</a:t>
            </a:r>
            <a:endParaRPr lang="sr-Latn-RS" dirty="0" smtClean="0">
              <a:latin typeface="Calibri" pitchFamily="34" charset="0"/>
              <a:cs typeface="Calibri" pitchFamily="34" charset="0"/>
            </a:endParaRPr>
          </a:p>
          <a:p>
            <a:pPr>
              <a:buClr>
                <a:srgbClr val="C00000"/>
              </a:buClr>
            </a:pPr>
            <a:r>
              <a:rPr lang="en-US" dirty="0" smtClean="0">
                <a:latin typeface="Calibri" pitchFamily="34" charset="0"/>
                <a:cs typeface="Calibri" pitchFamily="34" charset="0"/>
              </a:rPr>
              <a:t>Mu</a:t>
            </a:r>
            <a:r>
              <a:rPr lang="sr-Latn-RS" dirty="0" smtClean="0">
                <a:latin typeface="Calibri" pitchFamily="34" charset="0"/>
                <a:cs typeface="Calibri" pitchFamily="34" charset="0"/>
              </a:rPr>
              <a:t>k</a:t>
            </a:r>
            <a:r>
              <a:rPr lang="en-US" dirty="0" err="1" smtClean="0">
                <a:latin typeface="Calibri" pitchFamily="34" charset="0"/>
                <a:cs typeface="Calibri" pitchFamily="34" charset="0"/>
              </a:rPr>
              <a:t>olitic</a:t>
            </a:r>
            <a:r>
              <a:rPr lang="sr-Latn-RS" dirty="0" smtClean="0">
                <a:latin typeface="Calibri" pitchFamily="34" charset="0"/>
                <a:cs typeface="Calibri" pitchFamily="34" charset="0"/>
              </a:rPr>
              <a:t>i</a:t>
            </a:r>
            <a:endParaRPr lang="en-US" dirty="0" smtClean="0">
              <a:latin typeface="Calibri" pitchFamily="34" charset="0"/>
              <a:cs typeface="Calibri" pitchFamily="34" charset="0"/>
            </a:endParaRPr>
          </a:p>
          <a:p>
            <a:pPr>
              <a:buClr>
                <a:srgbClr val="C00000"/>
              </a:buClr>
            </a:pPr>
            <a:r>
              <a:rPr lang="en-US" dirty="0" err="1" smtClean="0">
                <a:latin typeface="Calibri" pitchFamily="34" charset="0"/>
                <a:cs typeface="Calibri" pitchFamily="34" charset="0"/>
              </a:rPr>
              <a:t>Antibiotici</a:t>
            </a:r>
            <a:endParaRPr lang="en-US" dirty="0" smtClean="0">
              <a:latin typeface="Calibri" pitchFamily="34" charset="0"/>
              <a:cs typeface="Calibri" pitchFamily="34" charset="0"/>
            </a:endParaRPr>
          </a:p>
          <a:p>
            <a:endParaRPr lang="en-US" dirty="0"/>
          </a:p>
        </p:txBody>
      </p:sp>
      <p:sp>
        <p:nvSpPr>
          <p:cNvPr id="5" name="Rectangle 4"/>
          <p:cNvSpPr/>
          <p:nvPr/>
        </p:nvSpPr>
        <p:spPr>
          <a:xfrm>
            <a:off x="609600" y="5493603"/>
            <a:ext cx="7543800" cy="830997"/>
          </a:xfrm>
          <a:prstGeom prst="rect">
            <a:avLst/>
          </a:prstGeom>
        </p:spPr>
        <p:txBody>
          <a:bodyPr wrap="square">
            <a:spAutoFit/>
          </a:bodyPr>
          <a:lstStyle/>
          <a:p>
            <a:pPr>
              <a:spcBef>
                <a:spcPts val="0"/>
              </a:spcBef>
              <a:buClr>
                <a:srgbClr val="C00000"/>
              </a:buClr>
              <a:buFont typeface="Arial" pitchFamily="34" charset="0"/>
              <a:buChar char="•"/>
            </a:pP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Kod</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teške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dispneje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farmakološki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pristup</a:t>
            </a:r>
            <a:r>
              <a:rPr lang="en-US" sz="2400" dirty="0" smtClean="0">
                <a:latin typeface="Calibri" pitchFamily="34" charset="0"/>
                <a:cs typeface="Calibri" pitchFamily="34" charset="0"/>
              </a:rPr>
              <a:t> je </a:t>
            </a:r>
            <a:r>
              <a:rPr lang="en-US" sz="2400" dirty="0" err="1" smtClean="0">
                <a:latin typeface="Calibri" pitchFamily="34" charset="0"/>
                <a:cs typeface="Calibri" pitchFamily="34" charset="0"/>
              </a:rPr>
              <a:t>neophodan</a:t>
            </a:r>
            <a:r>
              <a:rPr lang="en-US" sz="2400" dirty="0" smtClean="0">
                <a:latin typeface="Calibri" pitchFamily="34" charset="0"/>
                <a:cs typeface="Calibri" pitchFamily="34" charset="0"/>
              </a:rPr>
              <a:t> </a:t>
            </a:r>
            <a:endParaRPr lang="sr-Latn-RS" sz="2400" dirty="0" smtClean="0">
              <a:latin typeface="Calibri" pitchFamily="34" charset="0"/>
              <a:cs typeface="Calibri" pitchFamily="34" charset="0"/>
            </a:endParaRPr>
          </a:p>
          <a:p>
            <a:pPr>
              <a:spcBef>
                <a:spcPts val="0"/>
              </a:spcBef>
              <a:buClr>
                <a:srgbClr val="C00000"/>
              </a:buClr>
              <a:buFont typeface="Arial" pitchFamily="34" charset="0"/>
              <a:buChar char="•"/>
            </a:pPr>
            <a:r>
              <a:rPr lang="sr-Latn-RS" sz="2400" dirty="0" smtClean="0">
                <a:latin typeface="Calibri" pitchFamily="34" charset="0"/>
                <a:cs typeface="Calibri" pitchFamily="34" charset="0"/>
              </a:rPr>
              <a:t> </a:t>
            </a:r>
            <a:r>
              <a:rPr lang="en-US" sz="2400" dirty="0" smtClean="0">
                <a:latin typeface="Calibri" pitchFamily="34" charset="0"/>
                <a:cs typeface="Calibri" pitchFamily="34" charset="0"/>
              </a:rPr>
              <a:t>Novi </a:t>
            </a:r>
            <a:r>
              <a:rPr lang="en-US" sz="2400" dirty="0" err="1" smtClean="0">
                <a:latin typeface="Calibri" pitchFamily="34" charset="0"/>
                <a:cs typeface="Calibri" pitchFamily="34" charset="0"/>
              </a:rPr>
              <a:t>modalitet</a:t>
            </a:r>
            <a:r>
              <a:rPr lang="en-US" sz="2400" dirty="0" smtClean="0">
                <a:latin typeface="Calibri" pitchFamily="34" charset="0"/>
                <a:cs typeface="Calibri" pitchFamily="34" charset="0"/>
              </a:rPr>
              <a:t> je </a:t>
            </a:r>
            <a:r>
              <a:rPr lang="en-US" sz="2400" dirty="0" err="1" smtClean="0">
                <a:latin typeface="Calibri" pitchFamily="34" charset="0"/>
                <a:cs typeface="Calibri" pitchFamily="34" charset="0"/>
              </a:rPr>
              <a:t>primena</a:t>
            </a:r>
            <a:r>
              <a:rPr lang="en-US" sz="2400" dirty="0" smtClean="0">
                <a:latin typeface="Calibri" pitchFamily="34" charset="0"/>
                <a:cs typeface="Calibri" pitchFamily="34" charset="0"/>
              </a:rPr>
              <a:t> NIV</a:t>
            </a:r>
            <a:endParaRPr lang="sr-Latn-RS" sz="2400" dirty="0" smtClean="0">
              <a:latin typeface="Calibri" pitchFamily="34" charset="0"/>
              <a:cs typeface="Calibri" pitchFamily="34" charset="0"/>
            </a:endParaRPr>
          </a:p>
        </p:txBody>
      </p:sp>
      <p:sp>
        <p:nvSpPr>
          <p:cNvPr id="6" name="Title 1"/>
          <p:cNvSpPr txBox="1">
            <a:spLocks/>
          </p:cNvSpPr>
          <p:nvPr/>
        </p:nvSpPr>
        <p:spPr>
          <a:xfrm>
            <a:off x="457200" y="304800"/>
            <a:ext cx="8229600" cy="1143000"/>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lvl="0" algn="ctr">
              <a:spcBef>
                <a:spcPct val="0"/>
              </a:spcBef>
            </a:pP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dispneje</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36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Farmakološke mere</a:t>
            </a:r>
            <a:r>
              <a:rPr kumimoji="0" lang="en-US" sz="3600" b="0"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rPr>
              <a:t> </a:t>
            </a:r>
            <a:endParaRPr kumimoji="0" lang="en-US" sz="36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sz="40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Optimalno</a:t>
            </a:r>
            <a:r>
              <a:rPr lang="en-U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lečenje</a:t>
            </a:r>
            <a:r>
              <a:rPr lang="en-U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reverzibilni</a:t>
            </a:r>
            <a:r>
              <a:rPr lang="sr-Latn-R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h</a:t>
            </a:r>
            <a:r>
              <a:rPr lang="en-U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uzro</a:t>
            </a:r>
            <a:r>
              <a:rPr lang="sr-Latn-R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ka dispneje</a:t>
            </a:r>
            <a:r>
              <a:rPr lang="en-U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prema</a:t>
            </a:r>
            <a:r>
              <a:rPr lang="en-U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želj</a:t>
            </a:r>
            <a:r>
              <a:rPr lang="sr-Latn-R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i</a:t>
            </a:r>
            <a:r>
              <a:rPr lang="en-U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pacijenta</a:t>
            </a:r>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graphicFrame>
        <p:nvGraphicFramePr>
          <p:cNvPr id="4" name="Content Placeholder 3"/>
          <p:cNvGraphicFramePr>
            <a:graphicFrameLocks noGrp="1"/>
          </p:cNvGraphicFramePr>
          <p:nvPr>
            <p:ph idx="1"/>
          </p:nvPr>
        </p:nvGraphicFramePr>
        <p:xfrm>
          <a:off x="304801" y="1295400"/>
          <a:ext cx="8610599" cy="3442174"/>
        </p:xfrm>
        <a:graphic>
          <a:graphicData uri="http://schemas.openxmlformats.org/drawingml/2006/table">
            <a:tbl>
              <a:tblPr firstRow="1" bandRow="1">
                <a:tableStyleId>{5DA37D80-6434-44D0-A028-1B22A696006F}</a:tableStyleId>
              </a:tblPr>
              <a:tblGrid>
                <a:gridCol w="2314677"/>
                <a:gridCol w="3824361"/>
                <a:gridCol w="2471561"/>
              </a:tblGrid>
              <a:tr h="623807">
                <a:tc>
                  <a:txBody>
                    <a:bodyPr/>
                    <a:lstStyle/>
                    <a:p>
                      <a:pPr algn="ctr"/>
                      <a:r>
                        <a:rPr lang="en-US" sz="2000" dirty="0" err="1" smtClean="0">
                          <a:solidFill>
                            <a:schemeClr val="bg1"/>
                          </a:solidFill>
                          <a:latin typeface="Calibri" pitchFamily="34" charset="0"/>
                          <a:cs typeface="Calibri" pitchFamily="34" charset="0"/>
                        </a:rPr>
                        <a:t>Iznenadni</a:t>
                      </a:r>
                      <a:r>
                        <a:rPr lang="en-US" sz="2000" dirty="0" smtClean="0">
                          <a:solidFill>
                            <a:schemeClr val="bg1"/>
                          </a:solidFill>
                          <a:latin typeface="Calibri" pitchFamily="34" charset="0"/>
                          <a:cs typeface="Calibri" pitchFamily="34" charset="0"/>
                        </a:rPr>
                        <a:t> </a:t>
                      </a:r>
                      <a:r>
                        <a:rPr lang="en-US" sz="2000" dirty="0" err="1" smtClean="0">
                          <a:solidFill>
                            <a:schemeClr val="bg1"/>
                          </a:solidFill>
                          <a:latin typeface="Calibri" pitchFamily="34" charset="0"/>
                          <a:cs typeface="Calibri" pitchFamily="34" charset="0"/>
                        </a:rPr>
                        <a:t>početak</a:t>
                      </a:r>
                      <a:endParaRPr lang="en-US" sz="2000" dirty="0">
                        <a:solidFill>
                          <a:schemeClr val="bg1"/>
                        </a:solidFill>
                        <a:latin typeface="Calibri" pitchFamily="34" charset="0"/>
                        <a:cs typeface="Calibri" pitchFamily="34" charset="0"/>
                      </a:endParaRPr>
                    </a:p>
                  </a:txBody>
                  <a:tcPr>
                    <a:cell3D prstMaterial="dkEdge">
                      <a:bevel/>
                      <a:lightRig rig="flood" dir="t"/>
                    </a:cell3D>
                    <a:solidFill>
                      <a:schemeClr val="accent2">
                        <a:lumMod val="75000"/>
                      </a:schemeClr>
                    </a:solidFill>
                  </a:tcPr>
                </a:tc>
                <a:tc>
                  <a:txBody>
                    <a:bodyPr/>
                    <a:lstStyle/>
                    <a:p>
                      <a:pPr algn="ctr"/>
                      <a:r>
                        <a:rPr lang="en-US" sz="2000" dirty="0" err="1" smtClean="0">
                          <a:solidFill>
                            <a:schemeClr val="bg1"/>
                          </a:solidFill>
                          <a:latin typeface="Calibri" pitchFamily="34" charset="0"/>
                          <a:cs typeface="Calibri" pitchFamily="34" charset="0"/>
                        </a:rPr>
                        <a:t>Nasta</a:t>
                      </a:r>
                      <a:r>
                        <a:rPr lang="sr-Latn-RS" sz="2000" dirty="0" smtClean="0">
                          <a:solidFill>
                            <a:schemeClr val="bg1"/>
                          </a:solidFill>
                          <a:latin typeface="Calibri" pitchFamily="34" charset="0"/>
                          <a:cs typeface="Calibri" pitchFamily="34" charset="0"/>
                        </a:rPr>
                        <a:t>la</a:t>
                      </a:r>
                      <a:r>
                        <a:rPr lang="en-US" sz="2000" dirty="0" smtClean="0">
                          <a:solidFill>
                            <a:schemeClr val="bg1"/>
                          </a:solidFill>
                          <a:latin typeface="Calibri" pitchFamily="34" charset="0"/>
                          <a:cs typeface="Calibri" pitchFamily="34" charset="0"/>
                        </a:rPr>
                        <a:t> </a:t>
                      </a:r>
                      <a:r>
                        <a:rPr lang="en-US" sz="2000" dirty="0" err="1" smtClean="0">
                          <a:solidFill>
                            <a:schemeClr val="bg1"/>
                          </a:solidFill>
                          <a:latin typeface="Calibri" pitchFamily="34" charset="0"/>
                          <a:cs typeface="Calibri" pitchFamily="34" charset="0"/>
                        </a:rPr>
                        <a:t>tokom</a:t>
                      </a:r>
                      <a:r>
                        <a:rPr lang="en-US" sz="2000" dirty="0" smtClean="0">
                          <a:solidFill>
                            <a:schemeClr val="bg1"/>
                          </a:solidFill>
                          <a:latin typeface="Calibri" pitchFamily="34" charset="0"/>
                          <a:cs typeface="Calibri" pitchFamily="34" charset="0"/>
                        </a:rPr>
                        <a:t> </a:t>
                      </a:r>
                      <a:r>
                        <a:rPr lang="en-US" sz="2000" dirty="0" err="1" smtClean="0">
                          <a:solidFill>
                            <a:schemeClr val="bg1"/>
                          </a:solidFill>
                          <a:latin typeface="Calibri" pitchFamily="34" charset="0"/>
                          <a:cs typeface="Calibri" pitchFamily="34" charset="0"/>
                        </a:rPr>
                        <a:t>nekoliko</a:t>
                      </a:r>
                      <a:r>
                        <a:rPr lang="en-US" sz="2000" dirty="0" smtClean="0">
                          <a:solidFill>
                            <a:schemeClr val="bg1"/>
                          </a:solidFill>
                          <a:latin typeface="Calibri" pitchFamily="34" charset="0"/>
                          <a:cs typeface="Calibri" pitchFamily="34" charset="0"/>
                        </a:rPr>
                        <a:t> </a:t>
                      </a:r>
                      <a:r>
                        <a:rPr lang="en-US" sz="2000" dirty="0" err="1" smtClean="0">
                          <a:solidFill>
                            <a:schemeClr val="bg1"/>
                          </a:solidFill>
                          <a:latin typeface="Calibri" pitchFamily="34" charset="0"/>
                          <a:cs typeface="Calibri" pitchFamily="34" charset="0"/>
                        </a:rPr>
                        <a:t>dana</a:t>
                      </a:r>
                      <a:r>
                        <a:rPr lang="en-US" sz="2000" dirty="0" smtClean="0">
                          <a:solidFill>
                            <a:schemeClr val="bg1"/>
                          </a:solidFill>
                          <a:latin typeface="Calibri" pitchFamily="34" charset="0"/>
                          <a:cs typeface="Calibri" pitchFamily="34" charset="0"/>
                        </a:rPr>
                        <a:t> </a:t>
                      </a:r>
                      <a:endParaRPr lang="en-US" sz="2000" dirty="0">
                        <a:solidFill>
                          <a:schemeClr val="bg1"/>
                        </a:solidFill>
                        <a:latin typeface="Calibri" pitchFamily="34" charset="0"/>
                        <a:cs typeface="Calibri" pitchFamily="34" charset="0"/>
                      </a:endParaRPr>
                    </a:p>
                  </a:txBody>
                  <a:tcPr>
                    <a:cell3D prstMaterial="dkEdge">
                      <a:bevel/>
                      <a:lightRig rig="flood" dir="t"/>
                    </a:cell3D>
                    <a:solidFill>
                      <a:schemeClr val="accent2">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err="1" smtClean="0">
                          <a:solidFill>
                            <a:schemeClr val="bg1"/>
                          </a:solidFill>
                          <a:latin typeface="Calibri" pitchFamily="34" charset="0"/>
                          <a:cs typeface="Calibri" pitchFamily="34" charset="0"/>
                        </a:rPr>
                        <a:t>Postepeni</a:t>
                      </a:r>
                      <a:r>
                        <a:rPr lang="en-US" sz="2000" dirty="0" smtClean="0">
                          <a:solidFill>
                            <a:schemeClr val="bg1"/>
                          </a:solidFill>
                          <a:latin typeface="Calibri" pitchFamily="34" charset="0"/>
                          <a:cs typeface="Calibri" pitchFamily="34" charset="0"/>
                        </a:rPr>
                        <a:t> </a:t>
                      </a:r>
                      <a:r>
                        <a:rPr lang="en-US" sz="2000" dirty="0" err="1" smtClean="0">
                          <a:solidFill>
                            <a:schemeClr val="bg1"/>
                          </a:solidFill>
                          <a:latin typeface="Calibri" pitchFamily="34" charset="0"/>
                          <a:cs typeface="Calibri" pitchFamily="34" charset="0"/>
                        </a:rPr>
                        <a:t>početak</a:t>
                      </a:r>
                      <a:endParaRPr lang="en-US" sz="2000" dirty="0" smtClean="0">
                        <a:solidFill>
                          <a:schemeClr val="bg1"/>
                        </a:solidFill>
                        <a:latin typeface="Calibri" pitchFamily="34" charset="0"/>
                        <a:cs typeface="Calibri" pitchFamily="34" charset="0"/>
                      </a:endParaRPr>
                    </a:p>
                  </a:txBody>
                  <a:tcPr>
                    <a:cell3D prstMaterial="dkEdge">
                      <a:bevel/>
                      <a:lightRig rig="flood" dir="t"/>
                    </a:cell3D>
                    <a:solidFill>
                      <a:schemeClr val="accent2">
                        <a:lumMod val="75000"/>
                      </a:schemeClr>
                    </a:solidFill>
                  </a:tcPr>
                </a:tc>
              </a:tr>
              <a:tr h="623807">
                <a:tc>
                  <a:txBody>
                    <a:bodyPr/>
                    <a:lstStyle/>
                    <a:p>
                      <a:r>
                        <a:rPr lang="sr-Latn-RS" sz="2000" b="1" dirty="0" smtClean="0">
                          <a:latin typeface="Calibri" pitchFamily="34" charset="0"/>
                          <a:cs typeface="Calibri" pitchFamily="34" charset="0"/>
                        </a:rPr>
                        <a:t>Astma</a:t>
                      </a:r>
                      <a:endParaRPr lang="en-US" sz="2000" b="1" dirty="0">
                        <a:latin typeface="Calibri" pitchFamily="34" charset="0"/>
                        <a:cs typeface="Calibri" pitchFamily="34" charset="0"/>
                      </a:endParaRPr>
                    </a:p>
                  </a:txBody>
                  <a:tcPr>
                    <a:cell3D prstMaterial="dkEdge">
                      <a:bevel/>
                      <a:lightRig rig="flood" dir="t"/>
                    </a:cell3D>
                    <a:noFill/>
                  </a:tcPr>
                </a:tc>
                <a:tc>
                  <a:txBody>
                    <a:bodyPr/>
                    <a:lstStyle/>
                    <a:p>
                      <a:r>
                        <a:rPr lang="sr-Latn-RS" sz="2000" b="1" dirty="0" smtClean="0">
                          <a:latin typeface="Calibri" pitchFamily="34" charset="0"/>
                          <a:cs typeface="Calibri" pitchFamily="34" charset="0"/>
                        </a:rPr>
                        <a:t>Egzacebacija HOBP</a:t>
                      </a:r>
                      <a:endParaRPr lang="en-US" sz="2000" b="1" dirty="0">
                        <a:latin typeface="Calibri" pitchFamily="34" charset="0"/>
                        <a:cs typeface="Calibri" pitchFamily="34" charset="0"/>
                      </a:endParaRPr>
                    </a:p>
                  </a:txBody>
                  <a:tcPr>
                    <a:cell3D prstMaterial="dkEdge">
                      <a:bevel/>
                      <a:lightRig rig="flood" dir="t"/>
                    </a:cell3D>
                    <a:noFill/>
                  </a:tcPr>
                </a:tc>
                <a:tc>
                  <a:txBody>
                    <a:bodyPr/>
                    <a:lstStyle/>
                    <a:p>
                      <a:r>
                        <a:rPr lang="sr-Latn-RS" sz="2000" b="1" dirty="0" smtClean="0">
                          <a:latin typeface="Calibri" pitchFamily="34" charset="0"/>
                          <a:cs typeface="Calibri" pitchFamily="34" charset="0"/>
                        </a:rPr>
                        <a:t>Kongestivna srčana insuficijencija</a:t>
                      </a:r>
                      <a:endParaRPr lang="en-US" sz="2000" b="1" dirty="0">
                        <a:latin typeface="Calibri" pitchFamily="34" charset="0"/>
                        <a:cs typeface="Calibri" pitchFamily="34" charset="0"/>
                      </a:endParaRPr>
                    </a:p>
                  </a:txBody>
                  <a:tcPr>
                    <a:cell3D prstMaterial="dkEdge">
                      <a:bevel/>
                      <a:lightRig rig="flood" dir="t"/>
                    </a:cell3D>
                    <a:noFill/>
                  </a:tcPr>
                </a:tc>
              </a:tr>
              <a:tr h="352586">
                <a:tc>
                  <a:txBody>
                    <a:bodyPr/>
                    <a:lstStyle/>
                    <a:p>
                      <a:r>
                        <a:rPr lang="sr-Latn-RS" sz="2000" b="1" dirty="0" smtClean="0">
                          <a:latin typeface="Calibri" pitchFamily="34" charset="0"/>
                          <a:cs typeface="Calibri" pitchFamily="34" charset="0"/>
                        </a:rPr>
                        <a:t>Edem pluća</a:t>
                      </a:r>
                      <a:endParaRPr lang="en-US" sz="2000" b="1" dirty="0">
                        <a:latin typeface="Calibri" pitchFamily="34" charset="0"/>
                        <a:cs typeface="Calibri" pitchFamily="34" charset="0"/>
                      </a:endParaRPr>
                    </a:p>
                  </a:txBody>
                  <a:tcPr>
                    <a:cell3D prstMaterial="dkEdge">
                      <a:bevel/>
                      <a:lightRig rig="flood" dir="t"/>
                    </a:cell3D>
                    <a:noFill/>
                  </a:tcPr>
                </a:tc>
                <a:tc>
                  <a:txBody>
                    <a:bodyPr/>
                    <a:lstStyle/>
                    <a:p>
                      <a:r>
                        <a:rPr lang="sr-Latn-RS" sz="2000" b="1" dirty="0" smtClean="0">
                          <a:latin typeface="Calibri" pitchFamily="34" charset="0"/>
                          <a:cs typeface="Calibri" pitchFamily="34" charset="0"/>
                        </a:rPr>
                        <a:t>Pneumonija</a:t>
                      </a:r>
                      <a:endParaRPr lang="en-US" sz="2000" b="1" dirty="0">
                        <a:latin typeface="Calibri" pitchFamily="34" charset="0"/>
                        <a:cs typeface="Calibri" pitchFamily="34" charset="0"/>
                      </a:endParaRPr>
                    </a:p>
                  </a:txBody>
                  <a:tcPr>
                    <a:cell3D prstMaterial="dkEdge">
                      <a:bevel/>
                      <a:lightRig rig="flood" dir="t"/>
                    </a:cell3D>
                    <a:noFill/>
                  </a:tcPr>
                </a:tc>
                <a:tc>
                  <a:txBody>
                    <a:bodyPr/>
                    <a:lstStyle/>
                    <a:p>
                      <a:r>
                        <a:rPr lang="sr-Latn-RS" sz="2000" b="1" dirty="0" smtClean="0">
                          <a:latin typeface="Calibri" pitchFamily="34" charset="0"/>
                          <a:cs typeface="Calibri" pitchFamily="34" charset="0"/>
                        </a:rPr>
                        <a:t>Anemija</a:t>
                      </a:r>
                      <a:endParaRPr lang="en-US" sz="2000" b="1" dirty="0">
                        <a:latin typeface="Calibri" pitchFamily="34" charset="0"/>
                        <a:cs typeface="Calibri" pitchFamily="34" charset="0"/>
                      </a:endParaRPr>
                    </a:p>
                  </a:txBody>
                  <a:tcPr>
                    <a:cell3D prstMaterial="dkEdge">
                      <a:bevel/>
                      <a:lightRig rig="flood" dir="t"/>
                    </a:cell3D>
                    <a:noFill/>
                  </a:tcPr>
                </a:tc>
              </a:tr>
              <a:tr h="623807">
                <a:tc>
                  <a:txBody>
                    <a:bodyPr/>
                    <a:lstStyle/>
                    <a:p>
                      <a:r>
                        <a:rPr lang="sr-Latn-RS" sz="2000" b="1" dirty="0" smtClean="0">
                          <a:latin typeface="Calibri" pitchFamily="34" charset="0"/>
                          <a:cs typeface="Calibri" pitchFamily="34" charset="0"/>
                        </a:rPr>
                        <a:t>Pneumonija</a:t>
                      </a:r>
                      <a:endParaRPr lang="en-US" sz="2000" b="1" dirty="0">
                        <a:latin typeface="Calibri" pitchFamily="34" charset="0"/>
                        <a:cs typeface="Calibri" pitchFamily="34" charset="0"/>
                      </a:endParaRPr>
                    </a:p>
                  </a:txBody>
                  <a:tcPr>
                    <a:cell3D prstMaterial="dkEdge">
                      <a:bevel/>
                      <a:lightRig rig="flood" dir="t"/>
                    </a:cell3D>
                    <a:noFill/>
                  </a:tcPr>
                </a:tc>
                <a:tc>
                  <a:txBody>
                    <a:bodyPr/>
                    <a:lstStyle/>
                    <a:p>
                      <a:r>
                        <a:rPr lang="sr-Latn-RS" sz="2000" b="1" dirty="0" smtClean="0">
                          <a:latin typeface="Calibri" pitchFamily="34" charset="0"/>
                          <a:cs typeface="Calibri" pitchFamily="34" charset="0"/>
                        </a:rPr>
                        <a:t>Bronhijalna opstrukcija zbog</a:t>
                      </a:r>
                      <a:r>
                        <a:rPr lang="sr-Latn-RS" sz="2000" b="1" baseline="0" dirty="0" smtClean="0">
                          <a:latin typeface="Calibri" pitchFamily="34" charset="0"/>
                          <a:cs typeface="Calibri" pitchFamily="34" charset="0"/>
                        </a:rPr>
                        <a:t>  Tu</a:t>
                      </a:r>
                      <a:endParaRPr lang="en-US" sz="2000" b="1" dirty="0">
                        <a:latin typeface="Calibri" pitchFamily="34" charset="0"/>
                        <a:cs typeface="Calibri" pitchFamily="34" charset="0"/>
                      </a:endParaRPr>
                    </a:p>
                  </a:txBody>
                  <a:tcPr>
                    <a:cell3D prstMaterial="dkEdge">
                      <a:bevel/>
                      <a:lightRig rig="flood" dir="t"/>
                    </a:cell3D>
                    <a:noFill/>
                  </a:tcPr>
                </a:tc>
                <a:tc>
                  <a:txBody>
                    <a:bodyPr/>
                    <a:lstStyle/>
                    <a:p>
                      <a:r>
                        <a:rPr lang="sr-Latn-RS" sz="2000" b="1" dirty="0" smtClean="0">
                          <a:latin typeface="Calibri" pitchFamily="34" charset="0"/>
                          <a:cs typeface="Calibri" pitchFamily="34" charset="0"/>
                        </a:rPr>
                        <a:t>Pleuralni izliv</a:t>
                      </a:r>
                      <a:endParaRPr lang="en-US" sz="2000" b="1" dirty="0">
                        <a:latin typeface="Calibri" pitchFamily="34" charset="0"/>
                        <a:cs typeface="Calibri" pitchFamily="34" charset="0"/>
                      </a:endParaRPr>
                    </a:p>
                  </a:txBody>
                  <a:tcPr>
                    <a:cell3D prstMaterial="dkEdge">
                      <a:bevel/>
                      <a:lightRig rig="flood" dir="t"/>
                    </a:cell3D>
                    <a:noFill/>
                  </a:tcPr>
                </a:tc>
              </a:tr>
              <a:tr h="488713">
                <a:tc>
                  <a:txBody>
                    <a:bodyPr/>
                    <a:lstStyle/>
                    <a:p>
                      <a:r>
                        <a:rPr lang="sr-Latn-RS" sz="2000" b="1" dirty="0" smtClean="0">
                          <a:latin typeface="Calibri" pitchFamily="34" charset="0"/>
                          <a:cs typeface="Calibri" pitchFamily="34" charset="0"/>
                        </a:rPr>
                        <a:t>Plućna embolija</a:t>
                      </a:r>
                      <a:endParaRPr lang="en-US" sz="2000" b="1" dirty="0">
                        <a:latin typeface="Calibri" pitchFamily="34" charset="0"/>
                        <a:cs typeface="Calibri" pitchFamily="34" charset="0"/>
                      </a:endParaRPr>
                    </a:p>
                  </a:txBody>
                  <a:tcPr>
                    <a:cell3D prstMaterial="dkEdge">
                      <a:bevel/>
                      <a:lightRig rig="flood" dir="t"/>
                    </a:cell3D>
                    <a:noFill/>
                  </a:tcPr>
                </a:tc>
                <a:tc>
                  <a:txBody>
                    <a:bodyPr/>
                    <a:lstStyle/>
                    <a:p>
                      <a:r>
                        <a:rPr lang="sr-Latn-RS" sz="2000" b="1" dirty="0" smtClean="0">
                          <a:latin typeface="Calibri" pitchFamily="34" charset="0"/>
                          <a:cs typeface="Calibri" pitchFamily="34" charset="0"/>
                        </a:rPr>
                        <a:t>Opstrukcija</a:t>
                      </a:r>
                      <a:r>
                        <a:rPr lang="sr-Latn-RS" sz="2000" b="1" baseline="0" dirty="0" smtClean="0">
                          <a:latin typeface="Calibri" pitchFamily="34" charset="0"/>
                          <a:cs typeface="Calibri" pitchFamily="34" charset="0"/>
                        </a:rPr>
                        <a:t> VCS</a:t>
                      </a:r>
                      <a:endParaRPr lang="en-US" sz="2000" b="1" dirty="0">
                        <a:latin typeface="Calibri" pitchFamily="34" charset="0"/>
                        <a:cs typeface="Calibri" pitchFamily="34" charset="0"/>
                      </a:endParaRPr>
                    </a:p>
                  </a:txBody>
                  <a:tcPr>
                    <a:cell3D prstMaterial="dkEdge">
                      <a:bevel/>
                      <a:lightRig rig="flood" dir="t"/>
                    </a:cell3D>
                    <a:noFill/>
                  </a:tcPr>
                </a:tc>
                <a:tc>
                  <a:txBody>
                    <a:bodyPr/>
                    <a:lstStyle/>
                    <a:p>
                      <a:r>
                        <a:rPr lang="sr-Latn-RS" sz="2000" b="1" dirty="0" smtClean="0">
                          <a:latin typeface="Calibri" pitchFamily="34" charset="0"/>
                          <a:cs typeface="Calibri" pitchFamily="34" charset="0"/>
                        </a:rPr>
                        <a:t>Primarni/sekundarini Ca pluća</a:t>
                      </a:r>
                      <a:endParaRPr lang="en-US" sz="2000" b="1" dirty="0">
                        <a:latin typeface="Calibri" pitchFamily="34" charset="0"/>
                        <a:cs typeface="Calibri" pitchFamily="34" charset="0"/>
                      </a:endParaRPr>
                    </a:p>
                  </a:txBody>
                  <a:tcPr>
                    <a:cell3D prstMaterial="dkEdge">
                      <a:bevel/>
                      <a:lightRig rig="flood" dir="t"/>
                    </a:cell3D>
                    <a:noFill/>
                  </a:tcPr>
                </a:tc>
              </a:tr>
              <a:tr h="352586">
                <a:tc>
                  <a:txBody>
                    <a:bodyPr/>
                    <a:lstStyle/>
                    <a:p>
                      <a:endParaRPr lang="en-US" sz="2000" b="1">
                        <a:latin typeface="Calibri" pitchFamily="34" charset="0"/>
                        <a:cs typeface="Calibri" pitchFamily="34" charset="0"/>
                      </a:endParaRPr>
                    </a:p>
                  </a:txBody>
                  <a:tcPr>
                    <a:cell3D prstMaterial="dkEdge">
                      <a:bevel/>
                      <a:lightRig rig="flood" dir="t"/>
                    </a:cell3D>
                    <a:noFill/>
                  </a:tcPr>
                </a:tc>
                <a:tc>
                  <a:txBody>
                    <a:bodyPr/>
                    <a:lstStyle/>
                    <a:p>
                      <a:endParaRPr lang="en-US" sz="2000" b="1">
                        <a:latin typeface="Calibri" pitchFamily="34" charset="0"/>
                        <a:cs typeface="Calibri" pitchFamily="34" charset="0"/>
                      </a:endParaRPr>
                    </a:p>
                  </a:txBody>
                  <a:tcPr>
                    <a:cell3D prstMaterial="dkEdge">
                      <a:bevel/>
                      <a:lightRig rig="flood" dir="t"/>
                    </a:cell3D>
                    <a:noFill/>
                  </a:tcPr>
                </a:tc>
                <a:tc>
                  <a:txBody>
                    <a:bodyPr/>
                    <a:lstStyle/>
                    <a:p>
                      <a:r>
                        <a:rPr lang="sr-Latn-RS" sz="2000" b="1" dirty="0" smtClean="0">
                          <a:latin typeface="Calibri" pitchFamily="34" charset="0"/>
                          <a:cs typeface="Calibri" pitchFamily="34" charset="0"/>
                        </a:rPr>
                        <a:t>Ascit</a:t>
                      </a:r>
                      <a:endParaRPr lang="en-US" sz="2000" b="1" dirty="0">
                        <a:latin typeface="Calibri" pitchFamily="34" charset="0"/>
                        <a:cs typeface="Calibri" pitchFamily="34" charset="0"/>
                      </a:endParaRPr>
                    </a:p>
                  </a:txBody>
                  <a:tcPr>
                    <a:cell3D prstMaterial="dkEdge">
                      <a:bevel/>
                      <a:lightRig rig="flood" dir="t"/>
                    </a:cell3D>
                    <a:noFill/>
                  </a:tcPr>
                </a:tc>
              </a:tr>
            </a:tbl>
          </a:graphicData>
        </a:graphic>
      </p:graphicFrame>
      <p:sp>
        <p:nvSpPr>
          <p:cNvPr id="6" name="Rectangle 5"/>
          <p:cNvSpPr/>
          <p:nvPr/>
        </p:nvSpPr>
        <p:spPr>
          <a:xfrm>
            <a:off x="533400" y="4875074"/>
            <a:ext cx="8229600" cy="2062103"/>
          </a:xfrm>
          <a:prstGeom prst="rect">
            <a:avLst/>
          </a:prstGeom>
        </p:spPr>
        <p:txBody>
          <a:bodyPr wrap="square">
            <a:spAutoFit/>
          </a:bodyPr>
          <a:lstStyle/>
          <a:p>
            <a:pPr algn="just">
              <a:buClr>
                <a:srgbClr val="C00000"/>
              </a:buClr>
              <a:buFont typeface="Arial" pitchFamily="34" charset="0"/>
              <a:buChar char="•"/>
            </a:pPr>
            <a:r>
              <a:rPr lang="sr-Latn-RS" sz="2400" dirty="0" smtClean="0"/>
              <a:t> </a:t>
            </a:r>
            <a:r>
              <a:rPr lang="en-US" sz="2000" b="1" dirty="0" err="1" smtClean="0">
                <a:latin typeface="Calibri" pitchFamily="34" charset="0"/>
                <a:cs typeface="Calibri" pitchFamily="34" charset="0"/>
              </a:rPr>
              <a:t>Optim</a:t>
            </a:r>
            <a:r>
              <a:rPr lang="sr-Latn-RS" sz="2000" b="1" dirty="0" smtClean="0">
                <a:latin typeface="Calibri" pitchFamily="34" charset="0"/>
                <a:cs typeface="Calibri" pitchFamily="34" charset="0"/>
              </a:rPr>
              <a:t>izovati terapiju</a:t>
            </a:r>
            <a:r>
              <a:rPr lang="en-US" sz="2000" b="1" dirty="0" smtClean="0">
                <a:latin typeface="Calibri" pitchFamily="34" charset="0"/>
                <a:cs typeface="Calibri" pitchFamily="34" charset="0"/>
              </a:rPr>
              <a:t> </a:t>
            </a:r>
            <a:r>
              <a:rPr lang="en-US" sz="2000" b="1" dirty="0" err="1" smtClean="0">
                <a:latin typeface="Calibri" pitchFamily="34" charset="0"/>
                <a:cs typeface="Calibri" pitchFamily="34" charset="0"/>
              </a:rPr>
              <a:t>bronhodilatator</a:t>
            </a:r>
            <a:r>
              <a:rPr lang="sr-Latn-RS" sz="2000" b="1" dirty="0" smtClean="0">
                <a:latin typeface="Calibri" pitchFamily="34" charset="0"/>
                <a:cs typeface="Calibri" pitchFamily="34" charset="0"/>
              </a:rPr>
              <a:t>ima</a:t>
            </a:r>
          </a:p>
          <a:p>
            <a:pPr algn="just">
              <a:buClr>
                <a:srgbClr val="C00000"/>
              </a:buClr>
              <a:buFont typeface="Arial" pitchFamily="34" charset="0"/>
              <a:buChar char="•"/>
            </a:pPr>
            <a:r>
              <a:rPr lang="sr-Latn-RS" sz="2000" b="1" dirty="0" smtClean="0">
                <a:latin typeface="Calibri" pitchFamily="34" charset="0"/>
                <a:cs typeface="Calibri" pitchFamily="34" charset="0"/>
              </a:rPr>
              <a:t> </a:t>
            </a:r>
            <a:r>
              <a:rPr lang="en-US" sz="2000" b="1" dirty="0" err="1" smtClean="0">
                <a:latin typeface="Calibri" pitchFamily="34" charset="0"/>
                <a:cs typeface="Calibri" pitchFamily="34" charset="0"/>
              </a:rPr>
              <a:t>Razmotriti</a:t>
            </a:r>
            <a:r>
              <a:rPr lang="en-US" sz="2000" b="1" dirty="0" smtClean="0">
                <a:latin typeface="Calibri" pitchFamily="34" charset="0"/>
                <a:cs typeface="Calibri" pitchFamily="34" charset="0"/>
              </a:rPr>
              <a:t> </a:t>
            </a:r>
            <a:r>
              <a:rPr lang="en-US" sz="2000" b="1" dirty="0" err="1" smtClean="0">
                <a:latin typeface="Calibri" pitchFamily="34" charset="0"/>
                <a:cs typeface="Calibri" pitchFamily="34" charset="0"/>
              </a:rPr>
              <a:t>aktivno</a:t>
            </a:r>
            <a:r>
              <a:rPr lang="en-US" sz="2000" b="1" dirty="0" smtClean="0">
                <a:latin typeface="Calibri" pitchFamily="34" charset="0"/>
                <a:cs typeface="Calibri" pitchFamily="34" charset="0"/>
              </a:rPr>
              <a:t> </a:t>
            </a:r>
            <a:r>
              <a:rPr lang="en-US" sz="2000" b="1" dirty="0" err="1" smtClean="0">
                <a:latin typeface="Calibri" pitchFamily="34" charset="0"/>
                <a:cs typeface="Calibri" pitchFamily="34" charset="0"/>
              </a:rPr>
              <a:t>lečenje</a:t>
            </a:r>
            <a:r>
              <a:rPr lang="en-US" sz="2000" b="1" dirty="0" smtClean="0">
                <a:latin typeface="Calibri" pitchFamily="34" charset="0"/>
                <a:cs typeface="Calibri" pitchFamily="34" charset="0"/>
              </a:rPr>
              <a:t> </a:t>
            </a:r>
            <a:r>
              <a:rPr lang="en-US" sz="2000" b="1" dirty="0" err="1" smtClean="0">
                <a:latin typeface="Calibri" pitchFamily="34" charset="0"/>
                <a:cs typeface="Calibri" pitchFamily="34" charset="0"/>
              </a:rPr>
              <a:t>uzroka</a:t>
            </a:r>
            <a:r>
              <a:rPr lang="en-US" sz="2000" b="1" dirty="0" smtClean="0">
                <a:latin typeface="Calibri" pitchFamily="34" charset="0"/>
                <a:cs typeface="Calibri" pitchFamily="34" charset="0"/>
              </a:rPr>
              <a:t> </a:t>
            </a:r>
            <a:r>
              <a:rPr lang="en-US" sz="2000" b="1" dirty="0" err="1" smtClean="0">
                <a:latin typeface="Calibri" pitchFamily="34" charset="0"/>
                <a:cs typeface="Calibri" pitchFamily="34" charset="0"/>
              </a:rPr>
              <a:t>ako</a:t>
            </a:r>
            <a:r>
              <a:rPr lang="en-US" sz="2000" b="1" dirty="0" smtClean="0">
                <a:latin typeface="Calibri" pitchFamily="34" charset="0"/>
                <a:cs typeface="Calibri" pitchFamily="34" charset="0"/>
              </a:rPr>
              <a:t> je </a:t>
            </a:r>
            <a:r>
              <a:rPr lang="en-US" sz="2000" b="1" dirty="0" err="1" smtClean="0">
                <a:latin typeface="Calibri" pitchFamily="34" charset="0"/>
                <a:cs typeface="Calibri" pitchFamily="34" charset="0"/>
              </a:rPr>
              <a:t>indikovano</a:t>
            </a:r>
            <a:r>
              <a:rPr lang="en-US" sz="2000" b="1" dirty="0" smtClean="0">
                <a:latin typeface="Calibri" pitchFamily="34" charset="0"/>
                <a:cs typeface="Calibri" pitchFamily="34" charset="0"/>
              </a:rPr>
              <a:t>: </a:t>
            </a:r>
            <a:r>
              <a:rPr lang="sr-Latn-RS" sz="2000" b="1" dirty="0" err="1" smtClean="0">
                <a:latin typeface="Calibri" pitchFamily="34" charset="0"/>
                <a:cs typeface="Calibri" pitchFamily="34" charset="0"/>
              </a:rPr>
              <a:t>i</a:t>
            </a:r>
            <a:r>
              <a:rPr lang="en-US" sz="2000" b="1" dirty="0" err="1" smtClean="0">
                <a:latin typeface="Calibri" pitchFamily="34" charset="0"/>
                <a:cs typeface="Calibri" pitchFamily="34" charset="0"/>
              </a:rPr>
              <a:t>nfekcije</a:t>
            </a:r>
            <a:r>
              <a:rPr lang="sr-Latn-RS" sz="2000" b="1" dirty="0" smtClean="0">
                <a:latin typeface="Calibri" pitchFamily="34" charset="0"/>
                <a:cs typeface="Calibri" pitchFamily="34" charset="0"/>
              </a:rPr>
              <a:t>, p</a:t>
            </a:r>
            <a:r>
              <a:rPr lang="en-US" sz="2000" b="1" dirty="0" err="1" smtClean="0">
                <a:latin typeface="Calibri" pitchFamily="34" charset="0"/>
                <a:cs typeface="Calibri" pitchFamily="34" charset="0"/>
              </a:rPr>
              <a:t>leuralnog</a:t>
            </a:r>
            <a:r>
              <a:rPr lang="en-US" sz="2000" b="1" dirty="0" smtClean="0">
                <a:latin typeface="Calibri" pitchFamily="34" charset="0"/>
                <a:cs typeface="Calibri" pitchFamily="34" charset="0"/>
              </a:rPr>
              <a:t> </a:t>
            </a:r>
            <a:r>
              <a:rPr lang="en-US" sz="2000" b="1" dirty="0" err="1" smtClean="0">
                <a:latin typeface="Calibri" pitchFamily="34" charset="0"/>
                <a:cs typeface="Calibri" pitchFamily="34" charset="0"/>
              </a:rPr>
              <a:t>izliva</a:t>
            </a:r>
            <a:r>
              <a:rPr lang="sr-Latn-RS" sz="2000" b="1" dirty="0" smtClean="0">
                <a:latin typeface="Calibri" pitchFamily="34" charset="0"/>
                <a:cs typeface="Calibri" pitchFamily="34" charset="0"/>
              </a:rPr>
              <a:t>, p</a:t>
            </a:r>
            <a:r>
              <a:rPr lang="en-US" sz="2000" b="1" dirty="0" err="1" smtClean="0">
                <a:latin typeface="Calibri" pitchFamily="34" charset="0"/>
                <a:cs typeface="Calibri" pitchFamily="34" charset="0"/>
              </a:rPr>
              <a:t>neumotoraksa</a:t>
            </a:r>
            <a:r>
              <a:rPr lang="sr-Latn-RS" sz="2000" b="1" dirty="0" smtClean="0">
                <a:latin typeface="Calibri" pitchFamily="34" charset="0"/>
                <a:cs typeface="Calibri" pitchFamily="34" charset="0"/>
              </a:rPr>
              <a:t>, </a:t>
            </a:r>
            <a:r>
              <a:rPr lang="en-US" sz="2000" b="1" dirty="0" smtClean="0">
                <a:latin typeface="Calibri" pitchFamily="34" charset="0"/>
                <a:cs typeface="Calibri" pitchFamily="34" charset="0"/>
              </a:rPr>
              <a:t>PE</a:t>
            </a:r>
            <a:r>
              <a:rPr lang="sr-Latn-RS" sz="2000" b="1" dirty="0" smtClean="0">
                <a:latin typeface="Calibri" pitchFamily="34" charset="0"/>
                <a:cs typeface="Calibri" pitchFamily="34" charset="0"/>
              </a:rPr>
              <a:t>, o</a:t>
            </a:r>
            <a:r>
              <a:rPr lang="en-US" sz="2000" b="1" dirty="0" err="1" smtClean="0">
                <a:latin typeface="Calibri" pitchFamily="34" charset="0"/>
                <a:cs typeface="Calibri" pitchFamily="34" charset="0"/>
              </a:rPr>
              <a:t>pstrukcije</a:t>
            </a:r>
            <a:r>
              <a:rPr lang="en-US" sz="2000" b="1" dirty="0" smtClean="0">
                <a:latin typeface="Calibri" pitchFamily="34" charset="0"/>
                <a:cs typeface="Calibri" pitchFamily="34" charset="0"/>
              </a:rPr>
              <a:t> </a:t>
            </a:r>
            <a:r>
              <a:rPr lang="en-US" sz="2000" b="1" dirty="0" err="1" smtClean="0">
                <a:latin typeface="Calibri" pitchFamily="34" charset="0"/>
                <a:cs typeface="Calibri" pitchFamily="34" charset="0"/>
              </a:rPr>
              <a:t>disajnih</a:t>
            </a:r>
            <a:r>
              <a:rPr lang="en-US" sz="2000" b="1" dirty="0" smtClean="0">
                <a:latin typeface="Calibri" pitchFamily="34" charset="0"/>
                <a:cs typeface="Calibri" pitchFamily="34" charset="0"/>
              </a:rPr>
              <a:t> </a:t>
            </a:r>
            <a:r>
              <a:rPr lang="en-US" sz="2000" b="1" dirty="0" err="1" smtClean="0">
                <a:latin typeface="Calibri" pitchFamily="34" charset="0"/>
                <a:cs typeface="Calibri" pitchFamily="34" charset="0"/>
              </a:rPr>
              <a:t>puteva</a:t>
            </a:r>
            <a:r>
              <a:rPr lang="sr-Latn-RS" sz="2000" b="1" dirty="0" smtClean="0">
                <a:latin typeface="Calibri" pitchFamily="34" charset="0"/>
                <a:cs typeface="Calibri" pitchFamily="34" charset="0"/>
              </a:rPr>
              <a:t>, </a:t>
            </a:r>
            <a:r>
              <a:rPr lang="en-US" sz="2000" b="1" dirty="0" smtClean="0">
                <a:latin typeface="Calibri" pitchFamily="34" charset="0"/>
                <a:cs typeface="Calibri" pitchFamily="34" charset="0"/>
              </a:rPr>
              <a:t>O</a:t>
            </a:r>
            <a:r>
              <a:rPr lang="sr-Latn-RS" sz="2000" b="1" dirty="0" smtClean="0">
                <a:latin typeface="Calibri" pitchFamily="34" charset="0"/>
                <a:cs typeface="Calibri" pitchFamily="34" charset="0"/>
              </a:rPr>
              <a:t>VCS, a</a:t>
            </a:r>
            <a:r>
              <a:rPr lang="en-US" sz="2000" b="1" dirty="0" err="1" smtClean="0">
                <a:latin typeface="Calibri" pitchFamily="34" charset="0"/>
                <a:cs typeface="Calibri" pitchFamily="34" charset="0"/>
              </a:rPr>
              <a:t>nemije</a:t>
            </a:r>
            <a:r>
              <a:rPr lang="sr-Latn-RS" sz="2000" b="1" dirty="0" smtClean="0">
                <a:latin typeface="Calibri" pitchFamily="34" charset="0"/>
                <a:cs typeface="Calibri" pitchFamily="34" charset="0"/>
              </a:rPr>
              <a:t>, SI</a:t>
            </a:r>
          </a:p>
          <a:p>
            <a:pPr algn="just">
              <a:buClr>
                <a:srgbClr val="C00000"/>
              </a:buClr>
              <a:buFont typeface="Arial" pitchFamily="34" charset="0"/>
              <a:buChar char="•"/>
            </a:pPr>
            <a:r>
              <a:rPr lang="sr-Latn-RS" sz="2000" b="1" dirty="0" smtClean="0">
                <a:latin typeface="Calibri" pitchFamily="34" charset="0"/>
                <a:cs typeface="Calibri" pitchFamily="34" charset="0"/>
              </a:rPr>
              <a:t> P</a:t>
            </a:r>
            <a:r>
              <a:rPr lang="en-US" sz="2000" b="1" dirty="0" err="1" smtClean="0">
                <a:latin typeface="Calibri" pitchFamily="34" charset="0"/>
                <a:cs typeface="Calibri" pitchFamily="34" charset="0"/>
              </a:rPr>
              <a:t>ostizanje</a:t>
            </a:r>
            <a:r>
              <a:rPr lang="en-US" sz="2000" b="1" dirty="0" smtClean="0">
                <a:latin typeface="Calibri" pitchFamily="34" charset="0"/>
                <a:cs typeface="Calibri" pitchFamily="34" charset="0"/>
              </a:rPr>
              <a:t> </a:t>
            </a:r>
            <a:r>
              <a:rPr lang="en-US" sz="2000" b="1" dirty="0" err="1" smtClean="0">
                <a:latin typeface="Calibri" pitchFamily="34" charset="0"/>
                <a:cs typeface="Calibri" pitchFamily="34" charset="0"/>
              </a:rPr>
              <a:t>optimizacije</a:t>
            </a:r>
            <a:r>
              <a:rPr lang="en-US" sz="2000" b="1" dirty="0" smtClean="0">
                <a:latin typeface="Calibri" pitchFamily="34" charset="0"/>
                <a:cs typeface="Calibri" pitchFamily="34" charset="0"/>
              </a:rPr>
              <a:t> </a:t>
            </a:r>
            <a:r>
              <a:rPr lang="en-US" sz="2000" b="1" dirty="0" err="1" smtClean="0">
                <a:latin typeface="Calibri" pitchFamily="34" charset="0"/>
                <a:cs typeface="Calibri" pitchFamily="34" charset="0"/>
              </a:rPr>
              <a:t>zapremine</a:t>
            </a:r>
            <a:r>
              <a:rPr lang="en-US" sz="2000" b="1" dirty="0" smtClean="0">
                <a:latin typeface="Calibri" pitchFamily="34" charset="0"/>
                <a:cs typeface="Calibri" pitchFamily="34" charset="0"/>
              </a:rPr>
              <a:t> </a:t>
            </a:r>
            <a:r>
              <a:rPr lang="sr-Latn-RS" sz="2000" b="1" dirty="0" smtClean="0">
                <a:latin typeface="Calibri" pitchFamily="34" charset="0"/>
                <a:cs typeface="Calibri" pitchFamily="34" charset="0"/>
              </a:rPr>
              <a:t>i primena t</a:t>
            </a:r>
            <a:r>
              <a:rPr lang="en-US" sz="2000" b="1" dirty="0" err="1" smtClean="0">
                <a:latin typeface="Calibri" pitchFamily="34" charset="0"/>
                <a:cs typeface="Calibri" pitchFamily="34" charset="0"/>
              </a:rPr>
              <a:t>erapij</a:t>
            </a:r>
            <a:r>
              <a:rPr lang="sr-Latn-RS" sz="2000" b="1" dirty="0" smtClean="0">
                <a:latin typeface="Calibri" pitchFamily="34" charset="0"/>
                <a:cs typeface="Calibri" pitchFamily="34" charset="0"/>
              </a:rPr>
              <a:t>e</a:t>
            </a:r>
            <a:r>
              <a:rPr lang="en-US" sz="2000" b="1" dirty="0" smtClean="0">
                <a:latin typeface="Calibri" pitchFamily="34" charset="0"/>
                <a:cs typeface="Calibri" pitchFamily="34" charset="0"/>
              </a:rPr>
              <a:t> </a:t>
            </a:r>
            <a:r>
              <a:rPr lang="en-US" sz="2000" b="1" dirty="0" err="1" smtClean="0">
                <a:latin typeface="Calibri" pitchFamily="34" charset="0"/>
                <a:cs typeface="Calibri" pitchFamily="34" charset="0"/>
              </a:rPr>
              <a:t>kiseonikom</a:t>
            </a:r>
            <a:r>
              <a:rPr lang="sr-Latn-RS" sz="2000" b="1" dirty="0" smtClean="0">
                <a:latin typeface="Calibri" pitchFamily="34" charset="0"/>
                <a:cs typeface="Calibri" pitchFamily="34" charset="0"/>
              </a:rPr>
              <a:t> kada je to indikovano</a:t>
            </a:r>
          </a:p>
          <a:p>
            <a:pPr algn="just"/>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68610" name="Picture 2"/>
          <p:cNvPicPr>
            <a:picLocks noChangeAspect="1" noChangeArrowheads="1"/>
          </p:cNvPicPr>
          <p:nvPr/>
        </p:nvPicPr>
        <p:blipFill>
          <a:blip r:embed="rId3"/>
          <a:srcRect/>
          <a:stretch>
            <a:fillRect/>
          </a:stretch>
        </p:blipFill>
        <p:spPr bwMode="auto">
          <a:xfrm>
            <a:off x="101155" y="729805"/>
            <a:ext cx="8890445" cy="5518595"/>
          </a:xfrm>
          <a:prstGeom prst="rect">
            <a:avLst/>
          </a:prstGeom>
          <a:noFill/>
          <a:ln w="9525">
            <a:noFill/>
            <a:miter lim="800000"/>
            <a:headEnd/>
            <a:tailEnd/>
          </a:ln>
          <a:effectLst/>
        </p:spPr>
      </p:pic>
      <p:sp>
        <p:nvSpPr>
          <p:cNvPr id="6" name="Rectangle 5"/>
          <p:cNvSpPr/>
          <p:nvPr/>
        </p:nvSpPr>
        <p:spPr>
          <a:xfrm>
            <a:off x="4191000" y="6197025"/>
            <a:ext cx="3352800" cy="584775"/>
          </a:xfrm>
          <a:prstGeom prst="rect">
            <a:avLst/>
          </a:prstGeom>
          <a:solidFill>
            <a:srgbClr val="E2005B"/>
          </a:solidFill>
        </p:spPr>
        <p:style>
          <a:lnRef idx="0">
            <a:schemeClr val="accent2"/>
          </a:lnRef>
          <a:fillRef idx="3">
            <a:schemeClr val="accent2"/>
          </a:fillRef>
          <a:effectRef idx="3">
            <a:schemeClr val="accent2"/>
          </a:effectRef>
          <a:fontRef idx="minor">
            <a:schemeClr val="lt1"/>
          </a:fontRef>
        </p:style>
        <p:txBody>
          <a:bodyPr wrap="square">
            <a:spAutoFit/>
          </a:bodyPr>
          <a:lstStyle/>
          <a:p>
            <a:r>
              <a:rPr lang="en-US" sz="3200" dirty="0" smtClean="0">
                <a:solidFill>
                  <a:schemeClr val="bg1"/>
                </a:solidFill>
                <a:effectLst>
                  <a:outerShdw blurRad="38100" dist="38100" dir="2700000" algn="tl">
                    <a:srgbClr val="000000">
                      <a:alpha val="43137"/>
                    </a:srgbClr>
                  </a:outerShdw>
                </a:effectLst>
                <a:latin typeface="Calibri" pitchFamily="34" charset="0"/>
                <a:cs typeface="Calibri" pitchFamily="34" charset="0"/>
              </a:rPr>
              <a:t>BOLEST U FOKUSU</a:t>
            </a:r>
            <a:endParaRPr lang="en-US" sz="3200" dirty="0">
              <a:solidFill>
                <a:schemeClr val="bg1"/>
              </a:solidFill>
            </a:endParaRPr>
          </a:p>
        </p:txBody>
      </p:sp>
      <p:sp>
        <p:nvSpPr>
          <p:cNvPr id="7" name="Rectangle 6"/>
          <p:cNvSpPr/>
          <p:nvPr/>
        </p:nvSpPr>
        <p:spPr>
          <a:xfrm>
            <a:off x="990600" y="76200"/>
            <a:ext cx="7162800" cy="646331"/>
          </a:xfrm>
          <a:prstGeom prst="rect">
            <a:avLst/>
          </a:prstGeom>
          <a:solidFill>
            <a:schemeClr val="bg1"/>
          </a:solidFill>
        </p:spPr>
        <p:style>
          <a:lnRef idx="0">
            <a:schemeClr val="accent2"/>
          </a:lnRef>
          <a:fillRef idx="3">
            <a:schemeClr val="accent2"/>
          </a:fillRef>
          <a:effectRef idx="3">
            <a:schemeClr val="accent2"/>
          </a:effectRef>
          <a:fontRef idx="minor">
            <a:schemeClr val="lt1"/>
          </a:fontRef>
        </p:style>
        <p:txBody>
          <a:bodyPr wrap="square">
            <a:spAutoFit/>
          </a:bodyPr>
          <a:lstStyle/>
          <a:p>
            <a:r>
              <a:rPr lang="en-US" sz="3600" b="1" dirty="0" smtClean="0">
                <a:solidFill>
                  <a:srgbClr val="D20055"/>
                </a:solidFill>
                <a:latin typeface="Calibri" pitchFamily="34" charset="0"/>
                <a:cs typeface="Calibri" pitchFamily="34" charset="0"/>
              </a:rPr>
              <a:t>T</a:t>
            </a:r>
            <a:r>
              <a:rPr lang="sr-Latn-RS" sz="3600" b="1" dirty="0" smtClean="0">
                <a:solidFill>
                  <a:srgbClr val="D20055"/>
                </a:solidFill>
                <a:latin typeface="Calibri" pitchFamily="34" charset="0"/>
                <a:cs typeface="Calibri" pitchFamily="34" charset="0"/>
              </a:rPr>
              <a:t>RADICIONALNi MEDICINSKI MODEL</a:t>
            </a:r>
            <a:endParaRPr lang="en-US" sz="3600" b="1" dirty="0" smtClean="0">
              <a:solidFill>
                <a:srgbClr val="D20055"/>
              </a:solidFill>
              <a:latin typeface="Calibri" pitchFamily="34" charset="0"/>
              <a:cs typeface="Calibri" pitchFamily="34" charset="0"/>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en-US" sz="3200" dirty="0">
              <a:latin typeface="Calibri" pitchFamily="34" charset="0"/>
              <a:cs typeface="Calibri" pitchFamily="34" charset="0"/>
            </a:endParaRPr>
          </a:p>
        </p:txBody>
      </p:sp>
      <p:sp>
        <p:nvSpPr>
          <p:cNvPr id="3" name="Content Placeholder 2"/>
          <p:cNvSpPr>
            <a:spLocks noGrp="1"/>
          </p:cNvSpPr>
          <p:nvPr>
            <p:ph idx="1"/>
          </p:nvPr>
        </p:nvSpPr>
        <p:spPr/>
        <p:txBody>
          <a:bodyPr>
            <a:noAutofit/>
          </a:bodyPr>
          <a:lstStyle/>
          <a:p>
            <a:pPr>
              <a:spcBef>
                <a:spcPts val="0"/>
              </a:spcBef>
              <a:buClr>
                <a:srgbClr val="C00000"/>
              </a:buClr>
              <a:buFont typeface="Wingdings" pitchFamily="2" charset="2"/>
              <a:buChar char="§"/>
            </a:pPr>
            <a:r>
              <a:rPr lang="el-GR"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β2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agonisti</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kod</a:t>
            </a:r>
            <a:r>
              <a:rPr lang="en-US" sz="2800" dirty="0" smtClean="0">
                <a:latin typeface="Calibri" pitchFamily="34" charset="0"/>
                <a:cs typeface="Calibri" pitchFamily="34" charset="0"/>
              </a:rPr>
              <a:t> HOBP</a:t>
            </a:r>
          </a:p>
          <a:p>
            <a:pPr>
              <a:spcBef>
                <a:spcPts val="0"/>
              </a:spcBef>
              <a:buClr>
                <a:srgbClr val="C00000"/>
              </a:buClr>
              <a:buNone/>
            </a:pPr>
            <a:r>
              <a:rPr lang="sr-Latn-RS" sz="2400" dirty="0" smtClean="0">
                <a:latin typeface="Calibri" pitchFamily="34" charset="0"/>
                <a:cs typeface="Calibri" pitchFamily="34" charset="0"/>
              </a:rPr>
              <a:t>        - </a:t>
            </a:r>
            <a:r>
              <a:rPr lang="en-US" sz="2400" dirty="0" smtClean="0">
                <a:latin typeface="Calibri" pitchFamily="34" charset="0"/>
                <a:cs typeface="Calibri" pitchFamily="34" charset="0"/>
              </a:rPr>
              <a:t>Ne </a:t>
            </a:r>
            <a:r>
              <a:rPr lang="sr-Latn-RS" sz="2400" dirty="0" smtClean="0">
                <a:latin typeface="Calibri" pitchFamily="34" charset="0"/>
                <a:cs typeface="Calibri" pitchFamily="34" charset="0"/>
              </a:rPr>
              <a:t>utiču na</a:t>
            </a:r>
            <a:r>
              <a:rPr lang="en-US" sz="2400" dirty="0" smtClean="0">
                <a:latin typeface="Calibri" pitchFamily="34" charset="0"/>
                <a:cs typeface="Calibri" pitchFamily="34" charset="0"/>
              </a:rPr>
              <a:t> FEV1 </a:t>
            </a:r>
            <a:r>
              <a:rPr lang="en-US" sz="2400" dirty="0" err="1" smtClean="0">
                <a:latin typeface="Calibri" pitchFamily="34" charset="0"/>
                <a:cs typeface="Calibri" pitchFamily="34" charset="0"/>
              </a:rPr>
              <a:t>ili</a:t>
            </a:r>
            <a:r>
              <a:rPr lang="en-US" sz="2400" dirty="0" smtClean="0">
                <a:latin typeface="Calibri" pitchFamily="34" charset="0"/>
                <a:cs typeface="Calibri" pitchFamily="34" charset="0"/>
              </a:rPr>
              <a:t> FVC</a:t>
            </a:r>
          </a:p>
          <a:p>
            <a:pPr>
              <a:spcBef>
                <a:spcPts val="0"/>
              </a:spcBef>
              <a:buClr>
                <a:srgbClr val="C00000"/>
              </a:buClr>
              <a:buNone/>
            </a:pPr>
            <a:r>
              <a:rPr lang="sr-Latn-RS" sz="2400" dirty="0" smtClean="0">
                <a:latin typeface="Calibri" pitchFamily="34" charset="0"/>
                <a:cs typeface="Calibri" pitchFamily="34" charset="0"/>
              </a:rPr>
              <a:t>        - Smanjuju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dispneju</a:t>
            </a:r>
            <a:endParaRPr lang="sr-Latn-RS" sz="2400" dirty="0" smtClean="0">
              <a:latin typeface="Calibri" pitchFamily="34" charset="0"/>
              <a:cs typeface="Calibri" pitchFamily="34" charset="0"/>
            </a:endParaRPr>
          </a:p>
          <a:p>
            <a:pPr>
              <a:spcBef>
                <a:spcPts val="0"/>
              </a:spcBef>
              <a:buClr>
                <a:srgbClr val="C00000"/>
              </a:buClr>
              <a:buNone/>
            </a:pPr>
            <a:r>
              <a:rPr lang="sr-Latn-RS" sz="2400" dirty="0" smtClean="0">
                <a:latin typeface="Calibri" pitchFamily="34" charset="0"/>
                <a:cs typeface="Calibri" pitchFamily="34" charset="0"/>
              </a:rPr>
              <a:t>          LABA → Salmeterol, Formoterol</a:t>
            </a:r>
            <a:endParaRPr lang="en-US" sz="2400" dirty="0" smtClean="0">
              <a:latin typeface="Calibri" pitchFamily="34" charset="0"/>
              <a:cs typeface="Calibri" pitchFamily="34" charset="0"/>
            </a:endParaRPr>
          </a:p>
          <a:p>
            <a:pPr>
              <a:spcBef>
                <a:spcPts val="0"/>
              </a:spcBef>
              <a:buClr>
                <a:srgbClr val="C00000"/>
              </a:buClr>
              <a:buFont typeface="Wingdings" pitchFamily="2" charset="2"/>
              <a:buChar char="§"/>
            </a:pP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Antiholinergici</a:t>
            </a:r>
            <a:endPar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spcBef>
                <a:spcPts val="0"/>
              </a:spcBef>
              <a:buClr>
                <a:srgbClr val="C00000"/>
              </a:buClr>
              <a:buNone/>
            </a:pPr>
            <a:r>
              <a:rPr lang="sr-Latn-RS" sz="2400" dirty="0" smtClean="0">
                <a:latin typeface="Calibri" pitchFamily="34" charset="0"/>
                <a:cs typeface="Calibri" pitchFamily="34" charset="0"/>
              </a:rPr>
              <a:t>         - </a:t>
            </a:r>
            <a:r>
              <a:rPr lang="en-US" sz="2400" dirty="0" err="1" smtClean="0">
                <a:latin typeface="Calibri" pitchFamily="34" charset="0"/>
                <a:cs typeface="Calibri" pitchFamily="34" charset="0"/>
              </a:rPr>
              <a:t>Poboljša</a:t>
            </a:r>
            <a:r>
              <a:rPr lang="sr-Latn-RS" sz="2400" dirty="0" smtClean="0">
                <a:latin typeface="Calibri" pitchFamily="34" charset="0"/>
                <a:cs typeface="Calibri" pitchFamily="34" charset="0"/>
              </a:rPr>
              <a:t>vaju</a:t>
            </a:r>
            <a:r>
              <a:rPr lang="en-US" sz="2400" dirty="0" smtClean="0">
                <a:latin typeface="Calibri" pitchFamily="34" charset="0"/>
                <a:cs typeface="Calibri" pitchFamily="34" charset="0"/>
              </a:rPr>
              <a:t> FEV1</a:t>
            </a:r>
          </a:p>
          <a:p>
            <a:pPr>
              <a:spcBef>
                <a:spcPts val="0"/>
              </a:spcBef>
              <a:buClr>
                <a:srgbClr val="C00000"/>
              </a:buClr>
              <a:buNone/>
            </a:pPr>
            <a:r>
              <a:rPr lang="sr-Latn-RS" sz="2400" dirty="0" smtClean="0">
                <a:latin typeface="Calibri" pitchFamily="34" charset="0"/>
                <a:cs typeface="Calibri" pitchFamily="34" charset="0"/>
              </a:rPr>
              <a:t>         - </a:t>
            </a:r>
            <a:r>
              <a:rPr lang="en-US" sz="2400" dirty="0" err="1" smtClean="0">
                <a:latin typeface="Calibri" pitchFamily="34" charset="0"/>
                <a:cs typeface="Calibri" pitchFamily="34" charset="0"/>
              </a:rPr>
              <a:t>Smanj</a:t>
            </a:r>
            <a:r>
              <a:rPr lang="sr-Latn-RS" sz="2400" dirty="0" smtClean="0">
                <a:latin typeface="Calibri" pitchFamily="34" charset="0"/>
                <a:cs typeface="Calibri" pitchFamily="34" charset="0"/>
              </a:rPr>
              <a:t>uju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dispneju</a:t>
            </a:r>
            <a:endParaRPr lang="sr-Latn-RS" sz="2400" dirty="0" smtClean="0">
              <a:latin typeface="Calibri" pitchFamily="34" charset="0"/>
              <a:cs typeface="Calibri" pitchFamily="34" charset="0"/>
            </a:endParaRPr>
          </a:p>
          <a:p>
            <a:pPr>
              <a:spcBef>
                <a:spcPts val="0"/>
              </a:spcBef>
              <a:buClr>
                <a:srgbClr val="C00000"/>
              </a:buClr>
              <a:buNone/>
            </a:pPr>
            <a:r>
              <a:rPr lang="sr-Latn-RS" sz="2400" dirty="0" smtClean="0">
                <a:latin typeface="Calibri" pitchFamily="34" charset="0"/>
                <a:cs typeface="Calibri" pitchFamily="34" charset="0"/>
              </a:rPr>
              <a:t>           LAMA → Ipratropium, Tiotropium        </a:t>
            </a:r>
          </a:p>
          <a:p>
            <a:pPr>
              <a:spcBef>
                <a:spcPts val="0"/>
              </a:spcBef>
              <a:buClr>
                <a:srgbClr val="C00000"/>
              </a:buClr>
              <a:buFont typeface="Wingdings" pitchFamily="2" charset="2"/>
              <a:buChar char="§"/>
            </a:pP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I</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nhibitori</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fosfodiesteraze</a:t>
            </a: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p>
          <a:p>
            <a:pPr>
              <a:spcBef>
                <a:spcPts val="0"/>
              </a:spcBef>
              <a:buClr>
                <a:srgbClr val="C00000"/>
              </a:buClr>
              <a:buNone/>
            </a:pPr>
            <a:r>
              <a:rPr lang="sr-Latn-RS" sz="2400" dirty="0" smtClean="0">
                <a:latin typeface="Calibri" pitchFamily="34" charset="0"/>
                <a:cs typeface="Calibri" pitchFamily="34" charset="0"/>
              </a:rPr>
              <a:t>         - </a:t>
            </a:r>
            <a:r>
              <a:rPr lang="en-US" sz="2400" dirty="0" err="1" smtClean="0">
                <a:latin typeface="Calibri" pitchFamily="34" charset="0"/>
                <a:cs typeface="Calibri" pitchFamily="34" charset="0"/>
              </a:rPr>
              <a:t>Teofilin</a:t>
            </a:r>
            <a:endParaRPr lang="sr-Latn-RS" sz="2400" dirty="0" smtClean="0">
              <a:latin typeface="Calibri" pitchFamily="34" charset="0"/>
              <a:cs typeface="Calibri" pitchFamily="34" charset="0"/>
            </a:endParaRPr>
          </a:p>
          <a:p>
            <a:pPr>
              <a:spcBef>
                <a:spcPts val="0"/>
              </a:spcBef>
              <a:buClr>
                <a:srgbClr val="C00000"/>
              </a:buClr>
              <a:buNone/>
            </a:pPr>
            <a:r>
              <a:rPr lang="sr-Latn-RS" sz="2400" dirty="0" smtClean="0">
                <a:latin typeface="Calibri" pitchFamily="34" charset="0"/>
                <a:cs typeface="Calibri" pitchFamily="34" charset="0"/>
              </a:rPr>
              <a:t>         - Rofumilast      </a:t>
            </a:r>
          </a:p>
          <a:p>
            <a:pPr>
              <a:spcBef>
                <a:spcPts val="0"/>
              </a:spcBef>
              <a:buClr>
                <a:srgbClr val="C00000"/>
              </a:buClr>
              <a:buFont typeface="Wingdings" pitchFamily="2" charset="2"/>
              <a:buChar char="§"/>
            </a:pP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Antagonisti</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leukotrie</a:t>
            </a: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na</a:t>
            </a:r>
            <a:r>
              <a:rPr lang="sr-Latn-RS" sz="2800" dirty="0" smtClean="0">
                <a:latin typeface="Calibri" pitchFamily="34" charset="0"/>
                <a:cs typeface="Calibri" pitchFamily="34" charset="0"/>
              </a:rPr>
              <a:t> (</a:t>
            </a:r>
            <a:r>
              <a:rPr lang="sr-Latn-RS" sz="2400" dirty="0" smtClean="0">
                <a:latin typeface="Calibri" pitchFamily="34" charset="0"/>
                <a:cs typeface="Calibri" pitchFamily="34" charset="0"/>
              </a:rPr>
              <a:t>Zafi</a:t>
            </a:r>
            <a:r>
              <a:rPr lang="en-US" sz="2400" dirty="0" smtClean="0">
                <a:latin typeface="Calibri" pitchFamily="34" charset="0"/>
                <a:cs typeface="Calibri" pitchFamily="34" charset="0"/>
              </a:rPr>
              <a:t>r</a:t>
            </a:r>
            <a:r>
              <a:rPr lang="sr-Latn-RS" sz="2400" dirty="0" smtClean="0">
                <a:latin typeface="Calibri" pitchFamily="34" charset="0"/>
                <a:cs typeface="Calibri" pitchFamily="34" charset="0"/>
              </a:rPr>
              <a:t>lukast, Montelukast)</a:t>
            </a:r>
          </a:p>
          <a:p>
            <a:pPr>
              <a:buClr>
                <a:srgbClr val="C00000"/>
              </a:buClr>
              <a:buNone/>
            </a:pPr>
            <a:r>
              <a:rPr lang="sr-Latn-RS" sz="2400" dirty="0" smtClean="0">
                <a:latin typeface="Calibri" pitchFamily="34" charset="0"/>
                <a:cs typeface="Calibri" pitchFamily="34" charset="0"/>
              </a:rPr>
              <a:t>               </a:t>
            </a:r>
          </a:p>
        </p:txBody>
      </p:sp>
      <p:sp>
        <p:nvSpPr>
          <p:cNvPr id="4" name="Rectangle 3"/>
          <p:cNvSpPr/>
          <p:nvPr/>
        </p:nvSpPr>
        <p:spPr>
          <a:xfrm>
            <a:off x="5943600" y="2609671"/>
            <a:ext cx="1981200" cy="1200329"/>
          </a:xfrm>
          <a:prstGeom prst="rect">
            <a:avLst/>
          </a:prstGeom>
        </p:spPr>
        <p:txBody>
          <a:bodyPr wrap="square">
            <a:spAutoFit/>
          </a:bodyPr>
          <a:lstStyle/>
          <a:p>
            <a:pPr>
              <a:spcBef>
                <a:spcPts val="0"/>
              </a:spcBef>
              <a:buClr>
                <a:srgbClr val="C00000"/>
              </a:buClr>
              <a:buNone/>
            </a:pPr>
            <a:r>
              <a:rPr lang="sr-Latn-RS" sz="2400" dirty="0" smtClean="0">
                <a:latin typeface="Calibri" pitchFamily="34" charset="0"/>
                <a:cs typeface="Calibri" pitchFamily="34" charset="0"/>
              </a:rPr>
              <a:t>LABA/LAMA</a:t>
            </a:r>
          </a:p>
          <a:p>
            <a:pPr algn="ctr">
              <a:spcBef>
                <a:spcPts val="0"/>
              </a:spcBef>
              <a:buClr>
                <a:srgbClr val="C00000"/>
              </a:buClr>
              <a:buNone/>
            </a:pPr>
            <a:r>
              <a:rPr lang="sr-Latn-RS" sz="2400" dirty="0" smtClean="0">
                <a:latin typeface="Calibri" pitchFamily="34" charset="0"/>
                <a:cs typeface="Calibri" pitchFamily="34" charset="0"/>
              </a:rPr>
              <a:t> </a:t>
            </a:r>
            <a:r>
              <a:rPr lang="sr-Latn-RS" sz="2400" dirty="0" smtClean="0">
                <a:latin typeface="Times New Roman"/>
                <a:cs typeface="Times New Roman"/>
              </a:rPr>
              <a:t>↓</a:t>
            </a:r>
          </a:p>
          <a:p>
            <a:pPr>
              <a:spcBef>
                <a:spcPts val="0"/>
              </a:spcBef>
              <a:buClr>
                <a:srgbClr val="C00000"/>
              </a:buClr>
              <a:buNone/>
            </a:pPr>
            <a:r>
              <a:rPr lang="sr-Latn-RS" sz="2400" dirty="0" smtClean="0">
                <a:latin typeface="Calibri" pitchFamily="34" charset="0"/>
                <a:cs typeface="Calibri" pitchFamily="34" charset="0"/>
              </a:rPr>
              <a:t>SINERGIZAM</a:t>
            </a:r>
            <a:r>
              <a:rPr lang="sr-Latn-RS" dirty="0" smtClean="0">
                <a:latin typeface="Calibri" pitchFamily="34" charset="0"/>
                <a:cs typeface="Calibri" pitchFamily="34" charset="0"/>
              </a:rPr>
              <a:t>                        </a:t>
            </a:r>
            <a:endParaRPr lang="en-US" dirty="0" smtClean="0">
              <a:latin typeface="Calibri" pitchFamily="34" charset="0"/>
              <a:cs typeface="Calibri" pitchFamily="34" charset="0"/>
            </a:endParaRPr>
          </a:p>
        </p:txBody>
      </p:sp>
      <p:sp>
        <p:nvSpPr>
          <p:cNvPr id="5" name="Title 1"/>
          <p:cNvSpPr txBox="1">
            <a:spLocks/>
          </p:cNvSpPr>
          <p:nvPr/>
        </p:nvSpPr>
        <p:spPr>
          <a:xfrm>
            <a:off x="457200" y="304800"/>
            <a:ext cx="8229600" cy="1143000"/>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lvl="0" algn="ctr">
              <a:spcBef>
                <a:spcPct val="0"/>
              </a:spcBef>
            </a:pP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dispneje</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en-US" sz="3600" b="1" dirty="0" err="1" smtClean="0">
                <a:solidFill>
                  <a:srgbClr val="C00000"/>
                </a:solidFill>
                <a:latin typeface="Calibri" pitchFamily="34" charset="0"/>
                <a:cs typeface="Calibri" pitchFamily="34" charset="0"/>
              </a:rPr>
              <a:t>Bronhodilatatori</a:t>
            </a:r>
            <a:r>
              <a:rPr lang="sr-Latn-RS" sz="3600" b="1" dirty="0" smtClean="0">
                <a:solidFill>
                  <a:srgbClr val="C00000"/>
                </a:solidFill>
                <a:latin typeface="Calibri" pitchFamily="34" charset="0"/>
                <a:cs typeface="Calibri" pitchFamily="34" charset="0"/>
              </a:rPr>
              <a:t> </a:t>
            </a:r>
            <a:endParaRPr kumimoji="0" lang="en-US" sz="36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endParaRPr lang="en-US" sz="3200" dirty="0">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buClr>
                <a:srgbClr val="C00000"/>
              </a:buClr>
              <a:buFont typeface="Wingdings" pitchFamily="2" charset="2"/>
              <a:buChar char="§"/>
            </a:pPr>
            <a:endPar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buClr>
                <a:srgbClr val="C00000"/>
              </a:buClr>
              <a:buFont typeface="Wingdings" pitchFamily="2" charset="2"/>
              <a:buChar char="§"/>
            </a:pP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Kortikosteroidi</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u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lečenju</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HOBP /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dispneja</a:t>
            </a: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Kratkotrajn</a:t>
            </a:r>
            <a:r>
              <a:rPr lang="sr-Latn-RS" sz="2800" dirty="0" smtClean="0">
                <a:latin typeface="Calibri" pitchFamily="34" charset="0"/>
                <a:cs typeface="Calibri" pitchFamily="34" charset="0"/>
              </a:rPr>
              <a:t>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oralni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kortikosteroidi</a:t>
            </a:r>
            <a:r>
              <a:rPr lang="en-US" sz="2800" dirty="0" smtClean="0">
                <a:latin typeface="Calibri" pitchFamily="34" charset="0"/>
                <a:cs typeface="Calibri" pitchFamily="34" charset="0"/>
              </a:rPr>
              <a:t>:</a:t>
            </a:r>
          </a:p>
          <a:p>
            <a:pPr>
              <a:buClr>
                <a:srgbClr val="C00000"/>
              </a:buClr>
              <a:buNone/>
            </a:pPr>
            <a:r>
              <a:rPr lang="sr-Latn-RS" sz="2400" dirty="0" smtClean="0">
                <a:latin typeface="Calibri" pitchFamily="34" charset="0"/>
                <a:cs typeface="Calibri" pitchFamily="34" charset="0"/>
              </a:rPr>
              <a:t>           </a:t>
            </a:r>
            <a:r>
              <a:rPr lang="sr-Latn-RS" sz="2200" dirty="0" smtClean="0">
                <a:latin typeface="Calibri" pitchFamily="34" charset="0"/>
                <a:cs typeface="Calibri" pitchFamily="34" charset="0"/>
              </a:rPr>
              <a:t>» </a:t>
            </a:r>
            <a:r>
              <a:rPr lang="en-US" sz="2200" dirty="0" err="1" smtClean="0">
                <a:latin typeface="Calibri" pitchFamily="34" charset="0"/>
                <a:cs typeface="Calibri" pitchFamily="34" charset="0"/>
              </a:rPr>
              <a:t>Akutna</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egzacerbacija</a:t>
            </a:r>
            <a:r>
              <a:rPr lang="en-US" sz="2200" dirty="0" smtClean="0">
                <a:latin typeface="Calibri" pitchFamily="34" charset="0"/>
                <a:cs typeface="Calibri" pitchFamily="34" charset="0"/>
              </a:rPr>
              <a:t> HOBP</a:t>
            </a:r>
          </a:p>
          <a:p>
            <a:pPr>
              <a:buClr>
                <a:srgbClr val="C00000"/>
              </a:buClr>
              <a:buNone/>
            </a:pPr>
            <a:r>
              <a:rPr lang="sr-Latn-RS" sz="2800" dirty="0" smtClean="0">
                <a:latin typeface="Calibri" pitchFamily="34" charset="0"/>
                <a:cs typeface="Calibri" pitchFamily="34" charset="0"/>
              </a:rPr>
              <a:t>    - </a:t>
            </a:r>
            <a:r>
              <a:rPr lang="en-US" sz="2800" dirty="0" err="1" smtClean="0">
                <a:latin typeface="Calibri" pitchFamily="34" charset="0"/>
                <a:cs typeface="Calibri" pitchFamily="34" charset="0"/>
              </a:rPr>
              <a:t>Dugotrajn</a:t>
            </a:r>
            <a:r>
              <a:rPr lang="sr-Latn-RS" sz="2800" dirty="0" smtClean="0">
                <a:latin typeface="Calibri" pitchFamily="34" charset="0"/>
                <a:cs typeface="Calibri" pitchFamily="34" charset="0"/>
              </a:rPr>
              <a:t>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inhalacioni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kortikosteroidi</a:t>
            </a:r>
            <a:r>
              <a:rPr lang="en-US" sz="2800" dirty="0" smtClean="0">
                <a:latin typeface="Calibri" pitchFamily="34" charset="0"/>
                <a:cs typeface="Calibri" pitchFamily="34" charset="0"/>
              </a:rPr>
              <a:t>:</a:t>
            </a:r>
          </a:p>
          <a:p>
            <a:pPr>
              <a:buClr>
                <a:srgbClr val="C00000"/>
              </a:buClr>
              <a:buNone/>
            </a:pPr>
            <a:r>
              <a:rPr lang="sr-Latn-RS" sz="2200" dirty="0" smtClean="0">
                <a:latin typeface="Calibri" pitchFamily="34" charset="0"/>
                <a:cs typeface="Calibri" pitchFamily="34" charset="0"/>
              </a:rPr>
              <a:t>           » </a:t>
            </a:r>
            <a:r>
              <a:rPr lang="en-US" sz="2200" dirty="0" err="1" smtClean="0">
                <a:latin typeface="Calibri" pitchFamily="34" charset="0"/>
                <a:cs typeface="Calibri" pitchFamily="34" charset="0"/>
              </a:rPr>
              <a:t>Smanjuj</a:t>
            </a:r>
            <a:r>
              <a:rPr lang="sr-Latn-RS" sz="2200" dirty="0" smtClean="0">
                <a:latin typeface="Calibri" pitchFamily="34" charset="0"/>
                <a:cs typeface="Calibri" pitchFamily="34" charset="0"/>
              </a:rPr>
              <a:t>u</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smrtnost</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od</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svih</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uzroka</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kod</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umerene</a:t>
            </a:r>
            <a:r>
              <a:rPr lang="en-US" sz="2200" dirty="0" smtClean="0">
                <a:latin typeface="Calibri" pitchFamily="34" charset="0"/>
                <a:cs typeface="Calibri" pitchFamily="34" charset="0"/>
              </a:rPr>
              <a:t> do </a:t>
            </a:r>
            <a:r>
              <a:rPr lang="en-US" sz="2200" dirty="0" err="1" smtClean="0">
                <a:latin typeface="Calibri" pitchFamily="34" charset="0"/>
                <a:cs typeface="Calibri" pitchFamily="34" charset="0"/>
              </a:rPr>
              <a:t>teške</a:t>
            </a:r>
            <a:r>
              <a:rPr lang="en-US" sz="2200" dirty="0" smtClean="0">
                <a:latin typeface="Calibri" pitchFamily="34" charset="0"/>
                <a:cs typeface="Calibri" pitchFamily="34" charset="0"/>
              </a:rPr>
              <a:t> HOBP</a:t>
            </a:r>
          </a:p>
          <a:p>
            <a:pPr>
              <a:buClr>
                <a:srgbClr val="C00000"/>
              </a:buClr>
              <a:buNone/>
            </a:pPr>
            <a:r>
              <a:rPr lang="sr-Latn-RS" sz="2200" dirty="0" smtClean="0">
                <a:latin typeface="Calibri" pitchFamily="34" charset="0"/>
                <a:cs typeface="Calibri" pitchFamily="34" charset="0"/>
              </a:rPr>
              <a:t>           » </a:t>
            </a:r>
            <a:r>
              <a:rPr lang="en-US" sz="2200" dirty="0" smtClean="0">
                <a:latin typeface="Calibri" pitchFamily="34" charset="0"/>
                <a:cs typeface="Calibri" pitchFamily="34" charset="0"/>
              </a:rPr>
              <a:t>Ni</a:t>
            </a:r>
            <a:r>
              <a:rPr lang="sr-Latn-RS" sz="2200" dirty="0" smtClean="0">
                <a:latin typeface="Calibri" pitchFamily="34" charset="0"/>
                <a:cs typeface="Calibri" pitchFamily="34" charset="0"/>
              </a:rPr>
              <a:t>su</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lek</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prve</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linije</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za</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blagu</a:t>
            </a:r>
            <a:r>
              <a:rPr lang="en-US" sz="2200" dirty="0" smtClean="0">
                <a:latin typeface="Calibri" pitchFamily="34" charset="0"/>
                <a:cs typeface="Calibri" pitchFamily="34" charset="0"/>
              </a:rPr>
              <a:t> HOBP </a:t>
            </a:r>
          </a:p>
          <a:p>
            <a:pPr>
              <a:spcBef>
                <a:spcPts val="0"/>
              </a:spcBef>
              <a:buClr>
                <a:srgbClr val="C00000"/>
              </a:buClr>
              <a:buNone/>
            </a:pPr>
            <a:r>
              <a:rPr lang="sr-Latn-RS" sz="2200" dirty="0" smtClean="0">
                <a:latin typeface="Calibri" pitchFamily="34" charset="0"/>
                <a:cs typeface="Calibri" pitchFamily="34" charset="0"/>
              </a:rPr>
              <a:t>           » </a:t>
            </a:r>
            <a:r>
              <a:rPr lang="en-US" sz="2200" dirty="0" err="1" smtClean="0">
                <a:latin typeface="Calibri" pitchFamily="34" charset="0"/>
                <a:cs typeface="Calibri" pitchFamily="34" charset="0"/>
              </a:rPr>
              <a:t>Identifik</a:t>
            </a:r>
            <a:r>
              <a:rPr lang="sr-Latn-RS" sz="2200" dirty="0" smtClean="0">
                <a:latin typeface="Calibri" pitchFamily="34" charset="0"/>
                <a:cs typeface="Calibri" pitchFamily="34" charset="0"/>
              </a:rPr>
              <a:t>ovati</a:t>
            </a:r>
            <a:r>
              <a:rPr lang="en-US" sz="2200" dirty="0" smtClean="0">
                <a:latin typeface="Calibri" pitchFamily="34" charset="0"/>
                <a:cs typeface="Calibri" pitchFamily="34" charset="0"/>
              </a:rPr>
              <a:t> </a:t>
            </a:r>
            <a:r>
              <a:rPr lang="sr-Latn-RS" sz="2200" dirty="0" smtClean="0">
                <a:latin typeface="Calibri" pitchFamily="34" charset="0"/>
                <a:cs typeface="Calibri" pitchFamily="34" charset="0"/>
              </a:rPr>
              <a:t>pacijente </a:t>
            </a:r>
            <a:r>
              <a:rPr lang="en-US" sz="2200" dirty="0" err="1" smtClean="0">
                <a:latin typeface="Calibri" pitchFamily="34" charset="0"/>
                <a:cs typeface="Calibri" pitchFamily="34" charset="0"/>
              </a:rPr>
              <a:t>koji</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će</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imati</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korist</a:t>
            </a:r>
            <a:r>
              <a:rPr lang="sr-Latn-RS" sz="2200" dirty="0" smtClean="0">
                <a:latin typeface="Calibri" pitchFamily="34" charset="0"/>
                <a:cs typeface="Calibri" pitchFamily="34" charset="0"/>
              </a:rPr>
              <a:t>i</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od</a:t>
            </a:r>
            <a:r>
              <a:rPr lang="en-US" sz="2200" dirty="0" smtClean="0">
                <a:latin typeface="Calibri" pitchFamily="34" charset="0"/>
                <a:cs typeface="Calibri" pitchFamily="34" charset="0"/>
              </a:rPr>
              <a:t> </a:t>
            </a:r>
            <a:r>
              <a:rPr lang="en-US" sz="2200" dirty="0" err="1" smtClean="0">
                <a:latin typeface="Calibri" pitchFamily="34" charset="0"/>
                <a:cs typeface="Calibri" pitchFamily="34" charset="0"/>
              </a:rPr>
              <a:t>dugotrajne</a:t>
            </a:r>
            <a:r>
              <a:rPr lang="sr-Latn-RS" sz="2200" dirty="0" smtClean="0">
                <a:latin typeface="Calibri" pitchFamily="34" charset="0"/>
                <a:cs typeface="Calibri" pitchFamily="34" charset="0"/>
              </a:rPr>
              <a:t> IKS                   </a:t>
            </a:r>
          </a:p>
          <a:p>
            <a:pPr>
              <a:spcBef>
                <a:spcPts val="0"/>
              </a:spcBef>
              <a:buClr>
                <a:srgbClr val="C00000"/>
              </a:buClr>
              <a:buNone/>
            </a:pPr>
            <a:r>
              <a:rPr lang="sr-Latn-RS" sz="2200" dirty="0" smtClean="0">
                <a:latin typeface="Calibri" pitchFamily="34" charset="0"/>
                <a:cs typeface="Calibri" pitchFamily="34" charset="0"/>
              </a:rPr>
              <a:t>             </a:t>
            </a:r>
            <a:r>
              <a:rPr lang="sr-Latn-RS" sz="2000" dirty="0" smtClean="0">
                <a:latin typeface="Calibri" pitchFamily="34" charset="0"/>
                <a:cs typeface="Calibri" pitchFamily="34" charset="0"/>
              </a:rPr>
              <a:t>(česti egzacebatori, Eo&gt;300/ml)      </a:t>
            </a:r>
          </a:p>
          <a:p>
            <a:pPr>
              <a:buNone/>
            </a:pPr>
            <a:endParaRPr lang="sr-Latn-RS" sz="2800" dirty="0" smtClean="0">
              <a:latin typeface="Calibri" pitchFamily="34" charset="0"/>
              <a:cs typeface="Calibri" pitchFamily="34" charset="0"/>
            </a:endParaRPr>
          </a:p>
        </p:txBody>
      </p:sp>
      <p:sp>
        <p:nvSpPr>
          <p:cNvPr id="4" name="Title 1"/>
          <p:cNvSpPr txBox="1">
            <a:spLocks/>
          </p:cNvSpPr>
          <p:nvPr/>
        </p:nvSpPr>
        <p:spPr>
          <a:xfrm>
            <a:off x="457200" y="304800"/>
            <a:ext cx="8229600" cy="1143000"/>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Autofit/>
          </a:bodyPr>
          <a:lstStyle/>
          <a:p>
            <a:pPr lvl="0" algn="ctr">
              <a:spcBef>
                <a:spcPct val="0"/>
              </a:spcBef>
            </a:pP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dispneje</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en-US" sz="3200" b="1" dirty="0" err="1" smtClean="0">
                <a:solidFill>
                  <a:srgbClr val="C00000"/>
                </a:solidFill>
                <a:latin typeface="Calibri" pitchFamily="34" charset="0"/>
                <a:cs typeface="Calibri" pitchFamily="34" charset="0"/>
              </a:rPr>
              <a:t>Antiinflamatorn</a:t>
            </a:r>
            <a:r>
              <a:rPr lang="sr-Latn-RS" sz="3200" b="1" dirty="0" smtClean="0">
                <a:solidFill>
                  <a:srgbClr val="C00000"/>
                </a:solidFill>
                <a:latin typeface="Calibri" pitchFamily="34" charset="0"/>
                <a:cs typeface="Calibri" pitchFamily="34" charset="0"/>
              </a:rPr>
              <a:t>i lekovi</a:t>
            </a:r>
            <a:endParaRPr kumimoji="0" lang="en-US" sz="32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dispneje</a:t>
            </a:r>
            <a:r>
              <a:rPr lang="sr-Latn-R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r>
            <a:br>
              <a:rPr lang="sr-Latn-R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3600" b="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Oksigenoterapija</a:t>
            </a:r>
            <a:endParaRPr lang="en-US" sz="3600" b="1" dirty="0"/>
          </a:p>
        </p:txBody>
      </p:sp>
      <p:sp>
        <p:nvSpPr>
          <p:cNvPr id="3" name="Content Placeholder 2"/>
          <p:cNvSpPr>
            <a:spLocks noGrp="1"/>
          </p:cNvSpPr>
          <p:nvPr>
            <p:ph idx="1"/>
          </p:nvPr>
        </p:nvSpPr>
        <p:spPr/>
        <p:txBody>
          <a:bodyPr>
            <a:normAutofit lnSpcReduction="10000"/>
          </a:bodyPr>
          <a:lstStyle/>
          <a:p>
            <a:pPr>
              <a:buClr>
                <a:srgbClr val="C00000"/>
              </a:buClr>
              <a:buFont typeface="Wingdings" pitchFamily="2" charset="2"/>
              <a:buChar char="§"/>
            </a:pPr>
            <a:r>
              <a:rPr lang="sr-Latn-RS" dirty="0" smtClean="0">
                <a:latin typeface="Calibri" pitchFamily="34" charset="0"/>
                <a:cs typeface="Calibri" pitchFamily="34" charset="0"/>
              </a:rPr>
              <a:t>Indikacije</a:t>
            </a:r>
          </a:p>
          <a:p>
            <a:pPr>
              <a:spcBef>
                <a:spcPts val="0"/>
              </a:spcBef>
              <a:buNone/>
            </a:pPr>
            <a:r>
              <a:rPr lang="sr-Latn-RS" sz="2800" dirty="0" smtClean="0">
                <a:latin typeface="Calibri" pitchFamily="34" charset="0"/>
                <a:cs typeface="Calibri" pitchFamily="34" charset="0"/>
              </a:rPr>
              <a:t>        </a:t>
            </a:r>
            <a:r>
              <a:rPr lang="sr-Latn-RS" sz="2600" dirty="0" smtClean="0">
                <a:latin typeface="Calibri" pitchFamily="34" charset="0"/>
                <a:cs typeface="Calibri" pitchFamily="34" charset="0"/>
              </a:rPr>
              <a:t>- </a:t>
            </a:r>
            <a:r>
              <a:rPr lang="sr-Latn-RS" sz="2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S</a:t>
            </a:r>
            <a:r>
              <a:rPr lang="ru-RU" sz="2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О₂</a:t>
            </a:r>
            <a:r>
              <a:rPr lang="sr-Latn-RS" sz="2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u mirovanju</a:t>
            </a:r>
            <a:r>
              <a:rPr lang="ru-RU" sz="2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 89%</a:t>
            </a:r>
            <a:r>
              <a:rPr lang="ru-RU" sz="2600" dirty="0" smtClean="0">
                <a:latin typeface="Calibri" pitchFamily="34" charset="0"/>
                <a:cs typeface="Calibri" pitchFamily="34" charset="0"/>
              </a:rPr>
              <a:t> </a:t>
            </a:r>
            <a:r>
              <a:rPr lang="sr-Latn-RS" sz="2600" dirty="0" smtClean="0">
                <a:latin typeface="Calibri" pitchFamily="34" charset="0"/>
                <a:cs typeface="Calibri" pitchFamily="34" charset="0"/>
              </a:rPr>
              <a:t>sa ili bez dispneje</a:t>
            </a:r>
          </a:p>
          <a:p>
            <a:pPr>
              <a:spcBef>
                <a:spcPts val="0"/>
              </a:spcBef>
              <a:buNone/>
            </a:pPr>
            <a:r>
              <a:rPr lang="sr-Latn-RS" sz="2600" dirty="0" smtClean="0">
                <a:latin typeface="Calibri" pitchFamily="34" charset="0"/>
                <a:cs typeface="Calibri" pitchFamily="34" charset="0"/>
              </a:rPr>
              <a:t>         - </a:t>
            </a:r>
            <a:r>
              <a:rPr lang="sr-Latn-RS" sz="2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a:t>
            </a:r>
            <a:r>
              <a:rPr lang="en-US" sz="2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pnej</a:t>
            </a:r>
            <a:r>
              <a:rPr lang="sr-Latn-RS" sz="2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a:t>
            </a:r>
            <a:r>
              <a:rPr lang="en-US" sz="2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koja</a:t>
            </a:r>
            <a:r>
              <a:rPr lang="en-US" sz="2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je </a:t>
            </a:r>
            <a:r>
              <a:rPr lang="en-US" sz="2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olakšana</a:t>
            </a:r>
            <a:r>
              <a:rPr lang="en-US" sz="2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2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primenom </a:t>
            </a:r>
            <a:r>
              <a:rPr lang="en-US" sz="2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O₂</a:t>
            </a:r>
            <a:r>
              <a:rPr lang="sr-Latn-RS" sz="2600" dirty="0" smtClean="0">
                <a:latin typeface="Calibri" pitchFamily="34" charset="0"/>
                <a:cs typeface="Calibri" pitchFamily="34" charset="0"/>
              </a:rPr>
              <a:t>,</a:t>
            </a:r>
            <a:r>
              <a:rPr lang="en-US" sz="2600" dirty="0" smtClean="0">
                <a:latin typeface="Calibri" pitchFamily="34" charset="0"/>
                <a:cs typeface="Calibri" pitchFamily="34" charset="0"/>
              </a:rPr>
              <a:t> </a:t>
            </a:r>
            <a:endParaRPr lang="sr-Latn-RS" sz="2600" dirty="0" smtClean="0">
              <a:latin typeface="Calibri" pitchFamily="34" charset="0"/>
              <a:cs typeface="Calibri" pitchFamily="34" charset="0"/>
            </a:endParaRPr>
          </a:p>
          <a:p>
            <a:pPr>
              <a:spcBef>
                <a:spcPts val="0"/>
              </a:spcBef>
              <a:buNone/>
            </a:pPr>
            <a:r>
              <a:rPr lang="sr-Latn-RS" sz="2600" dirty="0" smtClean="0">
                <a:latin typeface="Calibri" pitchFamily="34" charset="0"/>
                <a:cs typeface="Calibri" pitchFamily="34" charset="0"/>
              </a:rPr>
              <a:t>           </a:t>
            </a:r>
            <a:r>
              <a:rPr lang="en-US" sz="2600" dirty="0" err="1" smtClean="0">
                <a:latin typeface="Calibri" pitchFamily="34" charset="0"/>
                <a:cs typeface="Calibri" pitchFamily="34" charset="0"/>
              </a:rPr>
              <a:t>uprkos</a:t>
            </a:r>
            <a:r>
              <a:rPr lang="en-US" sz="2600" dirty="0" smtClean="0">
                <a:latin typeface="Calibri" pitchFamily="34" charset="0"/>
                <a:cs typeface="Calibri" pitchFamily="34" charset="0"/>
              </a:rPr>
              <a:t> </a:t>
            </a:r>
            <a:r>
              <a:rPr lang="sr-Latn-RS" sz="2600" dirty="0" smtClean="0">
                <a:latin typeface="Calibri" pitchFamily="34" charset="0"/>
                <a:cs typeface="Calibri" pitchFamily="34" charset="0"/>
              </a:rPr>
              <a:t>dobroj SO₂</a:t>
            </a:r>
            <a:r>
              <a:rPr lang="en-US" sz="2600" dirty="0" smtClean="0">
                <a:latin typeface="Calibri" pitchFamily="34" charset="0"/>
                <a:cs typeface="Calibri" pitchFamily="34" charset="0"/>
              </a:rPr>
              <a:t> u </a:t>
            </a:r>
            <a:r>
              <a:rPr lang="en-US" sz="2600" dirty="0" err="1" smtClean="0">
                <a:latin typeface="Calibri" pitchFamily="34" charset="0"/>
                <a:cs typeface="Calibri" pitchFamily="34" charset="0"/>
              </a:rPr>
              <a:t>mirovanju</a:t>
            </a:r>
            <a:endParaRPr lang="en-US" sz="2600" dirty="0" smtClean="0">
              <a:latin typeface="Calibri" pitchFamily="34" charset="0"/>
              <a:cs typeface="Calibri" pitchFamily="34" charset="0"/>
            </a:endParaRPr>
          </a:p>
          <a:p>
            <a:pPr>
              <a:buClr>
                <a:srgbClr val="C00000"/>
              </a:buClr>
              <a:buFont typeface="Wingdings" pitchFamily="2" charset="2"/>
              <a:buChar char="§"/>
            </a:pPr>
            <a:endParaRPr lang="sr-Latn-RS" sz="2400" dirty="0" smtClean="0">
              <a:latin typeface="Calibri" pitchFamily="34" charset="0"/>
              <a:cs typeface="Calibri" pitchFamily="34" charset="0"/>
            </a:endParaRPr>
          </a:p>
          <a:p>
            <a:pPr>
              <a:buClr>
                <a:srgbClr val="C00000"/>
              </a:buClr>
              <a:buFont typeface="Wingdings" pitchFamily="2" charset="2"/>
              <a:buChar char="§"/>
            </a:pPr>
            <a:r>
              <a:rPr lang="en-US" sz="2400" dirty="0" err="1" smtClean="0">
                <a:latin typeface="Calibri" pitchFamily="34" charset="0"/>
                <a:cs typeface="Calibri" pitchFamily="34" charset="0"/>
              </a:rPr>
              <a:t>Studije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pokazale</a:t>
            </a:r>
            <a:r>
              <a:rPr lang="en-US" sz="2400" dirty="0" smtClean="0">
                <a:latin typeface="Calibri" pitchFamily="34" charset="0"/>
                <a:cs typeface="Calibri" pitchFamily="34" charset="0"/>
              </a:rPr>
              <a:t> ↑ </a:t>
            </a:r>
            <a:r>
              <a:rPr lang="en-US" sz="2400" dirty="0" err="1" smtClean="0">
                <a:latin typeface="Calibri" pitchFamily="34" charset="0"/>
                <a:cs typeface="Calibri" pitchFamily="34" charset="0"/>
              </a:rPr>
              <a:t>preživljavanje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uz</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DOT-a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kao</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poboljšanje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zdravstvenih</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mera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kvaliteta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života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uključujući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dispneju</a:t>
            </a:r>
            <a:r>
              <a:rPr lang="en-US" sz="2400" dirty="0" smtClean="0">
                <a:latin typeface="Calibri" pitchFamily="34" charset="0"/>
                <a:cs typeface="Calibri" pitchFamily="34" charset="0"/>
              </a:rPr>
              <a:t> </a:t>
            </a:r>
            <a:endParaRPr lang="sr-Latn-RS" sz="2400" dirty="0" smtClean="0">
              <a:latin typeface="Calibri" pitchFamily="34" charset="0"/>
              <a:cs typeface="Calibri" pitchFamily="34" charset="0"/>
            </a:endParaRPr>
          </a:p>
          <a:p>
            <a:pPr>
              <a:buClr>
                <a:srgbClr val="C00000"/>
              </a:buClr>
              <a:buFont typeface="Wingdings" pitchFamily="2" charset="2"/>
              <a:buChar char="§"/>
            </a:pPr>
            <a:r>
              <a:rPr lang="en-US" sz="2400" u="sng" dirty="0" err="1" smtClean="0">
                <a:latin typeface="Calibri" pitchFamily="34" charset="0"/>
                <a:cs typeface="Calibri" pitchFamily="34" charset="0"/>
              </a:rPr>
              <a:t>Nivo</a:t>
            </a:r>
            <a:r>
              <a:rPr lang="en-US" sz="2400" u="sng" dirty="0" smtClean="0">
                <a:latin typeface="Calibri" pitchFamily="34" charset="0"/>
                <a:cs typeface="Calibri" pitchFamily="34" charset="0"/>
              </a:rPr>
              <a:t> </a:t>
            </a:r>
            <a:r>
              <a:rPr lang="en-US" sz="2400" u="sng" dirty="0" err="1" smtClean="0">
                <a:latin typeface="Calibri" pitchFamily="34" charset="0"/>
                <a:cs typeface="Calibri" pitchFamily="34" charset="0"/>
              </a:rPr>
              <a:t>zasićenosti</a:t>
            </a:r>
            <a:r>
              <a:rPr lang="en-US" sz="2400" u="sng" dirty="0" smtClean="0">
                <a:latin typeface="Calibri" pitchFamily="34" charset="0"/>
                <a:cs typeface="Calibri" pitchFamily="34" charset="0"/>
              </a:rPr>
              <a:t> O2</a:t>
            </a:r>
            <a:r>
              <a:rPr lang="sr-Latn-RS" sz="2400" u="sng" dirty="0" smtClean="0">
                <a:latin typeface="Calibri" pitchFamily="34" charset="0"/>
                <a:cs typeface="Calibri" pitchFamily="34" charset="0"/>
              </a:rPr>
              <a:t> (S</a:t>
            </a:r>
            <a:r>
              <a:rPr lang="ru-RU" sz="2400" u="sng" dirty="0" smtClean="0">
                <a:latin typeface="Calibri" pitchFamily="34" charset="0"/>
                <a:cs typeface="Calibri" pitchFamily="34" charset="0"/>
              </a:rPr>
              <a:t>О₂</a:t>
            </a:r>
            <a:r>
              <a:rPr lang="sr-Latn-RS" sz="2400" u="sng" dirty="0" smtClean="0">
                <a:latin typeface="Calibri" pitchFamily="34" charset="0"/>
                <a:cs typeface="Calibri" pitchFamily="34" charset="0"/>
              </a:rPr>
              <a:t>)</a:t>
            </a:r>
            <a:r>
              <a:rPr lang="en-US" sz="2400" u="sng" dirty="0" smtClean="0">
                <a:latin typeface="Calibri" pitchFamily="34" charset="0"/>
                <a:cs typeface="Calibri" pitchFamily="34" charset="0"/>
              </a:rPr>
              <a:t> ≠</a:t>
            </a:r>
            <a:r>
              <a:rPr lang="sr-Latn-RS" sz="2400" u="sng" dirty="0" smtClean="0">
                <a:latin typeface="Calibri" pitchFamily="34" charset="0"/>
                <a:cs typeface="Calibri" pitchFamily="34" charset="0"/>
              </a:rPr>
              <a:t> </a:t>
            </a:r>
            <a:r>
              <a:rPr lang="en-US" sz="2400" u="sng" dirty="0" err="1" smtClean="0">
                <a:latin typeface="Calibri" pitchFamily="34" charset="0"/>
                <a:cs typeface="Calibri" pitchFamily="34" charset="0"/>
              </a:rPr>
              <a:t>stepen</a:t>
            </a:r>
            <a:r>
              <a:rPr lang="en-US" sz="2400" u="sng" dirty="0" smtClean="0">
                <a:latin typeface="Calibri" pitchFamily="34" charset="0"/>
                <a:cs typeface="Calibri" pitchFamily="34" charset="0"/>
              </a:rPr>
              <a:t> </a:t>
            </a:r>
            <a:r>
              <a:rPr lang="en-US" sz="2400" u="sng" dirty="0" err="1" smtClean="0">
                <a:latin typeface="Calibri" pitchFamily="34" charset="0"/>
                <a:cs typeface="Calibri" pitchFamily="34" charset="0"/>
              </a:rPr>
              <a:t>dispneje</a:t>
            </a:r>
            <a:r>
              <a:rPr lang="en-US" sz="2400" u="sng" dirty="0" smtClean="0">
                <a:latin typeface="Calibri" pitchFamily="34" charset="0"/>
                <a:cs typeface="Calibri" pitchFamily="34" charset="0"/>
              </a:rPr>
              <a:t> </a:t>
            </a:r>
            <a:endParaRPr lang="sr-Latn-RS" sz="2400" u="sng" dirty="0" smtClean="0">
              <a:latin typeface="Calibri" pitchFamily="34" charset="0"/>
              <a:cs typeface="Calibri" pitchFamily="34" charset="0"/>
            </a:endParaRPr>
          </a:p>
          <a:p>
            <a:pPr>
              <a:buNone/>
            </a:pPr>
            <a:r>
              <a:rPr lang="sr-Latn-RS" sz="2400" dirty="0" smtClean="0">
                <a:latin typeface="Calibri" pitchFamily="34" charset="0"/>
                <a:cs typeface="Calibri" pitchFamily="34" charset="0"/>
              </a:rPr>
              <a:t>     OPREZ</a:t>
            </a:r>
            <a:r>
              <a:rPr lang="en-US" sz="2400" dirty="0" smtClean="0">
                <a:latin typeface="Calibri" pitchFamily="34" charset="0"/>
                <a:cs typeface="Calibri" pitchFamily="34" charset="0"/>
              </a:rPr>
              <a:t>!</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Pacijenti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kiseoniku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visokom</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S</a:t>
            </a:r>
            <a:r>
              <a:rPr lang="ru-RU" sz="2400" dirty="0" smtClean="0">
                <a:latin typeface="Calibri" pitchFamily="34" charset="0"/>
                <a:cs typeface="Calibri" pitchFamily="34" charset="0"/>
              </a:rPr>
              <a:t>О₂</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konfuzijom</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ili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letargijom</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mogu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imati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zadržavanje</a:t>
            </a:r>
            <a:r>
              <a:rPr lang="en-US" sz="2400" dirty="0" smtClean="0">
                <a:latin typeface="Calibri" pitchFamily="34" charset="0"/>
                <a:cs typeface="Calibri" pitchFamily="34" charset="0"/>
              </a:rPr>
              <a:t> C02</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sr-Latn-RS" dirty="0" smtClean="0"/>
              <a:t>            </a:t>
            </a:r>
            <a:r>
              <a:rPr lang="en-US" dirty="0" err="1" smtClean="0">
                <a:solidFill>
                  <a:srgbClr val="C00000"/>
                </a:solidFill>
                <a:effectLst>
                  <a:outerShdw blurRad="38100" dist="38100" dir="2700000" algn="tl">
                    <a:srgbClr val="000000">
                      <a:alpha val="43137"/>
                    </a:srgbClr>
                  </a:outerShdw>
                </a:effectLst>
              </a:rPr>
              <a:t>Kiseonič</a:t>
            </a:r>
            <a:r>
              <a:rPr lang="sr-Latn-RS" dirty="0" smtClean="0">
                <a:solidFill>
                  <a:srgbClr val="C00000"/>
                </a:solidFill>
                <a:effectLst>
                  <a:outerShdw blurRad="38100" dist="38100" dir="2700000" algn="tl">
                    <a:srgbClr val="000000">
                      <a:alpha val="43137"/>
                    </a:srgbClr>
                  </a:outerShdw>
                </a:effectLst>
              </a:rPr>
              <a:t>n</a:t>
            </a:r>
            <a:r>
              <a:rPr lang="en-US" dirty="0" smtClean="0">
                <a:solidFill>
                  <a:srgbClr val="C00000"/>
                </a:solidFill>
                <a:effectLst>
                  <a:outerShdw blurRad="38100" dist="38100" dir="2700000" algn="tl">
                    <a:srgbClr val="000000">
                      <a:alpha val="43137"/>
                    </a:srgbClr>
                  </a:outerShdw>
                </a:effectLst>
              </a:rPr>
              <a:t>a </a:t>
            </a:r>
            <a:r>
              <a:rPr lang="en-US" dirty="0" err="1" smtClean="0">
                <a:solidFill>
                  <a:srgbClr val="C00000"/>
                </a:solidFill>
                <a:effectLst>
                  <a:outerShdw blurRad="38100" dist="38100" dir="2700000" algn="tl">
                    <a:srgbClr val="000000">
                      <a:alpha val="43137"/>
                    </a:srgbClr>
                  </a:outerShdw>
                </a:effectLst>
              </a:rPr>
              <a:t>Th</a:t>
            </a:r>
            <a:endParaRPr lang="en-US" dirty="0">
              <a:solidFill>
                <a:srgbClr val="C0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buNone/>
            </a:pPr>
            <a:endParaRPr lang="sr-Latn-RS" dirty="0" smtClean="0"/>
          </a:p>
          <a:p>
            <a:pPr>
              <a:buNone/>
            </a:pPr>
            <a:r>
              <a:rPr lang="en-US" dirty="0" smtClean="0"/>
              <a:t>Royal College of Physicians </a:t>
            </a:r>
            <a:endParaRPr lang="sr-Latn-RS" dirty="0" smtClean="0"/>
          </a:p>
          <a:p>
            <a:r>
              <a:rPr lang="en-US" dirty="0" err="1" smtClean="0"/>
              <a:t>prepručena</a:t>
            </a:r>
            <a:r>
              <a:rPr lang="en-US" dirty="0" smtClean="0"/>
              <a:t> </a:t>
            </a:r>
            <a:r>
              <a:rPr lang="en-US" dirty="0" err="1" smtClean="0"/>
              <a:t>za</a:t>
            </a:r>
            <a:r>
              <a:rPr lang="en-US" dirty="0" smtClean="0"/>
              <a:t> </a:t>
            </a:r>
            <a:r>
              <a:rPr lang="en-US" dirty="0" err="1" smtClean="0"/>
              <a:t>bolesnike</a:t>
            </a:r>
            <a:r>
              <a:rPr lang="en-US" dirty="0" smtClean="0"/>
              <a:t> </a:t>
            </a:r>
            <a:r>
              <a:rPr lang="en-US" dirty="0" err="1" smtClean="0"/>
              <a:t>koji</a:t>
            </a:r>
            <a:r>
              <a:rPr lang="en-US" dirty="0" smtClean="0"/>
              <a:t> </a:t>
            </a:r>
            <a:r>
              <a:rPr lang="en-US" dirty="0" err="1" smtClean="0"/>
              <a:t>desaturišu</a:t>
            </a:r>
            <a:r>
              <a:rPr lang="en-US" dirty="0" smtClean="0"/>
              <a:t> </a:t>
            </a:r>
            <a:r>
              <a:rPr lang="en-US" dirty="0" err="1" smtClean="0"/>
              <a:t>više</a:t>
            </a:r>
            <a:r>
              <a:rPr lang="en-US" dirty="0" smtClean="0"/>
              <a:t> </a:t>
            </a:r>
            <a:r>
              <a:rPr lang="en-US" dirty="0" err="1" smtClean="0"/>
              <a:t>od</a:t>
            </a:r>
            <a:r>
              <a:rPr lang="en-US" dirty="0" smtClean="0"/>
              <a:t> 4% </a:t>
            </a:r>
            <a:r>
              <a:rPr lang="en-US" dirty="0" err="1" smtClean="0"/>
              <a:t>ispod</a:t>
            </a:r>
            <a:r>
              <a:rPr lang="en-US" dirty="0" smtClean="0"/>
              <a:t> 90% </a:t>
            </a:r>
            <a:r>
              <a:rPr lang="en-US" dirty="0" err="1" smtClean="0"/>
              <a:t>pri</a:t>
            </a:r>
            <a:r>
              <a:rPr lang="en-US" dirty="0" smtClean="0"/>
              <a:t> </a:t>
            </a:r>
            <a:r>
              <a:rPr lang="en-US" dirty="0" err="1" smtClean="0"/>
              <a:t>hodu</a:t>
            </a:r>
            <a:r>
              <a:rPr lang="en-US" dirty="0" smtClean="0"/>
              <a:t> /</a:t>
            </a:r>
            <a:r>
              <a:rPr lang="en-US" dirty="0" err="1" smtClean="0"/>
              <a:t>bazalna</a:t>
            </a:r>
            <a:r>
              <a:rPr lang="en-US" dirty="0" smtClean="0"/>
              <a:t> </a:t>
            </a:r>
            <a:r>
              <a:rPr lang="en-US" dirty="0" err="1" smtClean="0"/>
              <a:t>aktivnost</a:t>
            </a:r>
            <a:r>
              <a:rPr lang="en-US" dirty="0" smtClean="0"/>
              <a:t>/ </a:t>
            </a:r>
            <a:r>
              <a:rPr lang="en-US" dirty="0" err="1" smtClean="0"/>
              <a:t>ili</a:t>
            </a:r>
            <a:r>
              <a:rPr lang="en-US" dirty="0" smtClean="0"/>
              <a:t> </a:t>
            </a:r>
            <a:r>
              <a:rPr lang="en-US" dirty="0" err="1" smtClean="0"/>
              <a:t>imaju</a:t>
            </a:r>
            <a:r>
              <a:rPr lang="en-US" dirty="0" smtClean="0"/>
              <a:t> </a:t>
            </a:r>
            <a:r>
              <a:rPr lang="en-US" dirty="0" err="1" smtClean="0"/>
              <a:t>porast</a:t>
            </a:r>
            <a:r>
              <a:rPr lang="en-US" dirty="0" smtClean="0"/>
              <a:t> </a:t>
            </a:r>
            <a:r>
              <a:rPr lang="en-US" dirty="0" err="1" smtClean="0"/>
              <a:t>od</a:t>
            </a:r>
            <a:r>
              <a:rPr lang="en-US" dirty="0" smtClean="0"/>
              <a:t> 10% </a:t>
            </a:r>
            <a:r>
              <a:rPr lang="en-US" dirty="0" err="1" smtClean="0"/>
              <a:t>sa</a:t>
            </a:r>
            <a:r>
              <a:rPr lang="en-US" dirty="0" smtClean="0"/>
              <a:t> </a:t>
            </a:r>
            <a:r>
              <a:rPr lang="en-US" dirty="0" err="1" smtClean="0"/>
              <a:t>dodatkom</a:t>
            </a:r>
            <a:r>
              <a:rPr lang="en-US" dirty="0" smtClean="0"/>
              <a:t> </a:t>
            </a:r>
            <a:r>
              <a:rPr lang="en-US" dirty="0" err="1" smtClean="0"/>
              <a:t>kiseonika</a:t>
            </a:r>
            <a:endParaRPr lang="sr-Latn-RS" dirty="0" smtClean="0"/>
          </a:p>
          <a:p>
            <a:endParaRPr lang="sr-Latn-RS" dirty="0" smtClean="0"/>
          </a:p>
          <a:p>
            <a:r>
              <a:rPr lang="en-US" dirty="0" err="1" smtClean="0"/>
              <a:t>Neophodna</a:t>
            </a:r>
            <a:r>
              <a:rPr lang="en-US" dirty="0" smtClean="0"/>
              <a:t> je </a:t>
            </a:r>
            <a:r>
              <a:rPr lang="en-US" dirty="0" err="1" smtClean="0"/>
              <a:t>prosta</a:t>
            </a:r>
            <a:r>
              <a:rPr lang="en-US" dirty="0" smtClean="0"/>
              <a:t> </a:t>
            </a:r>
            <a:r>
              <a:rPr lang="en-US" dirty="0" err="1" smtClean="0"/>
              <a:t>formalna</a:t>
            </a:r>
            <a:r>
              <a:rPr lang="en-US" dirty="0" smtClean="0"/>
              <a:t> </a:t>
            </a:r>
            <a:r>
              <a:rPr lang="en-US" dirty="0" err="1" smtClean="0"/>
              <a:t>procena</a:t>
            </a:r>
            <a:endParaRPr lang="en-US" dirty="0"/>
          </a:p>
        </p:txBody>
      </p:sp>
      <p:pic>
        <p:nvPicPr>
          <p:cNvPr id="1027" name="Picture 3"/>
          <p:cNvPicPr>
            <a:picLocks noChangeAspect="1" noChangeArrowheads="1"/>
          </p:cNvPicPr>
          <p:nvPr/>
        </p:nvPicPr>
        <p:blipFill>
          <a:blip r:embed="rId2"/>
          <a:srcRect/>
          <a:stretch>
            <a:fillRect/>
          </a:stretch>
        </p:blipFill>
        <p:spPr bwMode="auto">
          <a:xfrm>
            <a:off x="6858000" y="228600"/>
            <a:ext cx="1905000" cy="25851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sr-Latn-RS" dirty="0" smtClean="0"/>
          </a:p>
          <a:p>
            <a:pPr algn="just">
              <a:buClr>
                <a:srgbClr val="C00000"/>
              </a:buClr>
            </a:pPr>
            <a:r>
              <a:rPr lang="en-US" sz="2800" dirty="0" err="1" smtClean="0">
                <a:latin typeface="Calibri" pitchFamily="34" charset="0"/>
                <a:cs typeface="Calibri" pitchFamily="34" charset="0"/>
              </a:rPr>
              <a:t>Ako</a:t>
            </a:r>
            <a:r>
              <a:rPr lang="en-US" sz="2800" dirty="0" smtClean="0">
                <a:latin typeface="Calibri" pitchFamily="34" charset="0"/>
                <a:cs typeface="Calibri" pitchFamily="34" charset="0"/>
              </a:rPr>
              <a:t> </a:t>
            </a:r>
            <a:r>
              <a:rPr lang="en-US" sz="2800" b="1" dirty="0" err="1" smtClean="0">
                <a:solidFill>
                  <a:srgbClr val="C00000"/>
                </a:solidFill>
                <a:latin typeface="Calibri" pitchFamily="34" charset="0"/>
                <a:cs typeface="Calibri" pitchFamily="34" charset="0"/>
              </a:rPr>
              <a:t>dispneja</a:t>
            </a:r>
            <a:r>
              <a:rPr lang="en-US" sz="2800" b="1" dirty="0" smtClean="0">
                <a:solidFill>
                  <a:srgbClr val="C00000"/>
                </a:solidFill>
                <a:latin typeface="Calibri" pitchFamily="34" charset="0"/>
                <a:cs typeface="Calibri" pitchFamily="34" charset="0"/>
              </a:rPr>
              <a:t> </a:t>
            </a:r>
            <a:r>
              <a:rPr lang="en-US" sz="2800" b="1" dirty="0" err="1" smtClean="0">
                <a:solidFill>
                  <a:srgbClr val="C00000"/>
                </a:solidFill>
                <a:latin typeface="Calibri" pitchFamily="34" charset="0"/>
                <a:cs typeface="Calibri" pitchFamily="34" charset="0"/>
              </a:rPr>
              <a:t>traje</a:t>
            </a:r>
            <a:r>
              <a:rPr lang="en-US" sz="2800" b="1" dirty="0" smtClean="0">
                <a:solidFill>
                  <a:srgbClr val="C00000"/>
                </a:solidFill>
                <a:latin typeface="Calibri" pitchFamily="34" charset="0"/>
                <a:cs typeface="Calibri" pitchFamily="34" charset="0"/>
              </a:rPr>
              <a:t> u </a:t>
            </a:r>
            <a:r>
              <a:rPr lang="en-US" sz="2800" b="1" dirty="0" err="1" smtClean="0">
                <a:solidFill>
                  <a:srgbClr val="C00000"/>
                </a:solidFill>
                <a:latin typeface="Calibri" pitchFamily="34" charset="0"/>
                <a:cs typeface="Calibri" pitchFamily="34" charset="0"/>
              </a:rPr>
              <a:t>mirovanju</a:t>
            </a:r>
            <a:r>
              <a:rPr lang="en-US" sz="2800" b="1" dirty="0" smtClean="0">
                <a:solidFill>
                  <a:srgbClr val="C00000"/>
                </a:solidFill>
                <a:latin typeface="Calibri" pitchFamily="34" charset="0"/>
                <a:cs typeface="Calibri" pitchFamily="34" charset="0"/>
              </a:rPr>
              <a:t> </a:t>
            </a:r>
            <a:r>
              <a:rPr lang="en-US" sz="2800" b="1" dirty="0" err="1" smtClean="0">
                <a:solidFill>
                  <a:srgbClr val="C00000"/>
                </a:solidFill>
                <a:latin typeface="Calibri" pitchFamily="34" charset="0"/>
                <a:cs typeface="Calibri" pitchFamily="34" charset="0"/>
              </a:rPr>
              <a:t>uprkos</a:t>
            </a:r>
            <a:r>
              <a:rPr lang="en-US" sz="2800" b="1" dirty="0" smtClean="0">
                <a:solidFill>
                  <a:srgbClr val="C00000"/>
                </a:solidFill>
                <a:latin typeface="Calibri" pitchFamily="34" charset="0"/>
                <a:cs typeface="Calibri" pitchFamily="34" charset="0"/>
              </a:rPr>
              <a:t> </a:t>
            </a:r>
            <a:r>
              <a:rPr lang="en-US" sz="2800" b="1" dirty="0" err="1" smtClean="0">
                <a:solidFill>
                  <a:srgbClr val="C00000"/>
                </a:solidFill>
                <a:latin typeface="Calibri" pitchFamily="34" charset="0"/>
                <a:cs typeface="Calibri" pitchFamily="34" charset="0"/>
              </a:rPr>
              <a:t>primeni</a:t>
            </a:r>
            <a:r>
              <a:rPr lang="en-US" sz="2800" b="1" dirty="0" smtClean="0">
                <a:solidFill>
                  <a:srgbClr val="C00000"/>
                </a:solidFill>
                <a:latin typeface="Calibri" pitchFamily="34" charset="0"/>
                <a:cs typeface="Calibri" pitchFamily="34" charset="0"/>
              </a:rPr>
              <a:t> </a:t>
            </a:r>
            <a:r>
              <a:rPr lang="sr-Latn-RS" sz="2800" b="1" dirty="0" err="1" smtClean="0">
                <a:solidFill>
                  <a:srgbClr val="C00000"/>
                </a:solidFill>
                <a:latin typeface="Calibri" pitchFamily="34" charset="0"/>
                <a:cs typeface="Calibri" pitchFamily="34" charset="0"/>
              </a:rPr>
              <a:t>s</a:t>
            </a:r>
            <a:r>
              <a:rPr lang="en-US" sz="2800" b="1" dirty="0" err="1" smtClean="0">
                <a:solidFill>
                  <a:srgbClr val="C00000"/>
                </a:solidFill>
                <a:latin typeface="Calibri" pitchFamily="34" charset="0"/>
                <a:cs typeface="Calibri" pitchFamily="34" charset="0"/>
              </a:rPr>
              <a:t>vih</a:t>
            </a:r>
            <a:r>
              <a:rPr lang="en-US" sz="2800" b="1" dirty="0" smtClean="0">
                <a:solidFill>
                  <a:srgbClr val="C00000"/>
                </a:solidFill>
                <a:latin typeface="Calibri" pitchFamily="34" charset="0"/>
                <a:cs typeface="Calibri" pitchFamily="34" charset="0"/>
              </a:rPr>
              <a:t> </a:t>
            </a:r>
            <a:r>
              <a:rPr lang="en-US" sz="2800" b="1" dirty="0" err="1" smtClean="0">
                <a:solidFill>
                  <a:srgbClr val="C00000"/>
                </a:solidFill>
                <a:latin typeface="Calibri" pitchFamily="34" charset="0"/>
                <a:cs typeface="Calibri" pitchFamily="34" charset="0"/>
              </a:rPr>
              <a:t>mera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što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onemogućava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pacijente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obavljaju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aktivnosti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minimalnim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naporom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kao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što</a:t>
            </a:r>
            <a:r>
              <a:rPr lang="en-US" sz="2800" dirty="0" smtClean="0">
                <a:latin typeface="Calibri" pitchFamily="34" charset="0"/>
                <a:cs typeface="Calibri" pitchFamily="34" charset="0"/>
              </a:rPr>
              <a:t> je </a:t>
            </a:r>
            <a:r>
              <a:rPr lang="sr-Latn-RS" sz="2800" dirty="0" smtClean="0">
                <a:latin typeface="Calibri" pitchFamily="34" charset="0"/>
                <a:cs typeface="Calibri" pitchFamily="34" charset="0"/>
              </a:rPr>
              <a:t>lična higijena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može</a:t>
            </a:r>
            <a:r>
              <a:rPr lang="en-US" sz="2800" dirty="0" smtClean="0">
                <a:latin typeface="Calibri" pitchFamily="34" charset="0"/>
                <a:cs typeface="Calibri" pitchFamily="34" charset="0"/>
              </a:rPr>
              <a:t> se </a:t>
            </a:r>
            <a:r>
              <a:rPr lang="en-US" sz="2800" dirty="0" err="1" smtClean="0">
                <a:latin typeface="Calibri" pitchFamily="34" charset="0"/>
                <a:cs typeface="Calibri" pitchFamily="34" charset="0"/>
              </a:rPr>
              <a:t>dodati</a:t>
            </a:r>
            <a:r>
              <a:rPr lang="en-US" sz="2800" dirty="0" smtClean="0">
                <a:latin typeface="Calibri" pitchFamily="34" charset="0"/>
                <a:cs typeface="Calibri" pitchFamily="34" charset="0"/>
              </a:rPr>
              <a:t> </a:t>
            </a:r>
            <a:r>
              <a:rPr lang="en-US" sz="2800" b="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opioid</a:t>
            </a:r>
            <a:r>
              <a:rPr lang="en-US" sz="2800" dirty="0" smtClean="0">
                <a:latin typeface="Calibri" pitchFamily="34" charset="0"/>
                <a:cs typeface="Calibri" pitchFamily="34" charset="0"/>
              </a:rPr>
              <a:t>, a </a:t>
            </a:r>
            <a:r>
              <a:rPr lang="en-US" sz="2800" u="sng" dirty="0" err="1" smtClean="0">
                <a:latin typeface="Calibri" pitchFamily="34" charset="0"/>
                <a:cs typeface="Calibri" pitchFamily="34" charset="0"/>
              </a:rPr>
              <a:t>morfijum</a:t>
            </a:r>
            <a:r>
              <a:rPr lang="en-US" sz="2800" dirty="0" smtClean="0">
                <a:latin typeface="Calibri" pitchFamily="34" charset="0"/>
                <a:cs typeface="Calibri" pitchFamily="34" charset="0"/>
              </a:rPr>
              <a:t> je </a:t>
            </a:r>
            <a:r>
              <a:rPr lang="en-US" sz="2800" dirty="0" err="1" smtClean="0">
                <a:latin typeface="Calibri" pitchFamily="34" charset="0"/>
                <a:cs typeface="Calibri" pitchFamily="34" charset="0"/>
              </a:rPr>
              <a:t>lek</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izbora</a:t>
            </a:r>
            <a:endParaRPr lang="en-US" sz="28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a:noAutofit/>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dispneje</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vi-VN" sz="3600" b="1" dirty="0" smtClean="0">
                <a:solidFill>
                  <a:srgbClr val="C00000"/>
                </a:solidFill>
                <a:latin typeface="Calibri" pitchFamily="34" charset="0"/>
                <a:cs typeface="Calibri" pitchFamily="34" charset="0"/>
              </a:rPr>
              <a:t>Opioidi</a:t>
            </a:r>
            <a:r>
              <a:rPr lang="en-U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endParaRPr lang="en-US" sz="36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a:xfrm>
            <a:off x="457200" y="1600200"/>
            <a:ext cx="8305800" cy="4525963"/>
          </a:xfrm>
        </p:spPr>
        <p:txBody>
          <a:bodyPr>
            <a:noAutofit/>
          </a:bodyPr>
          <a:lstStyle/>
          <a:p>
            <a:endParaRPr lang="sr-Latn-RS" sz="2800" b="1" dirty="0" smtClean="0">
              <a:latin typeface="Calibri" pitchFamily="34" charset="0"/>
              <a:cs typeface="Calibri" pitchFamily="34" charset="0"/>
            </a:endParaRPr>
          </a:p>
          <a:p>
            <a:pPr algn="just">
              <a:spcBef>
                <a:spcPts val="0"/>
              </a:spcBef>
            </a:pPr>
            <a:r>
              <a:rPr lang="en-US" sz="28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Morfijum</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lek</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koji</a:t>
            </a:r>
            <a:r>
              <a:rPr lang="en-US" sz="2400" dirty="0" smtClean="0">
                <a:latin typeface="Calibri" pitchFamily="34" charset="0"/>
                <a:cs typeface="Calibri" pitchFamily="34" charset="0"/>
              </a:rPr>
              <a:t> se </a:t>
            </a:r>
            <a:r>
              <a:rPr lang="en-US" sz="2400" dirty="0" err="1" smtClean="0">
                <a:latin typeface="Calibri" pitchFamily="34" charset="0"/>
                <a:cs typeface="Calibri" pitchFamily="34" charset="0"/>
              </a:rPr>
              <a:t>najviše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proučava</a:t>
            </a:r>
            <a:r>
              <a:rPr lang="en-US" sz="2400" dirty="0" smtClean="0">
                <a:latin typeface="Calibri" pitchFamily="34" charset="0"/>
                <a:cs typeface="Calibri" pitchFamily="34" charset="0"/>
              </a:rPr>
              <a:t> u </a:t>
            </a:r>
            <a:r>
              <a:rPr lang="en-US" sz="2400" dirty="0" err="1" smtClean="0">
                <a:latin typeface="Calibri" pitchFamily="34" charset="0"/>
                <a:cs typeface="Calibri" pitchFamily="34" charset="0"/>
              </a:rPr>
              <a:t>lečenju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neoplastične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dispneje</a:t>
            </a:r>
            <a:r>
              <a:rPr lang="en-US" sz="2400" dirty="0" smtClean="0">
                <a:latin typeface="Calibri" pitchFamily="34" charset="0"/>
                <a:cs typeface="Calibri" pitchFamily="34" charset="0"/>
              </a:rPr>
              <a:t>,</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uznapredovale</a:t>
            </a:r>
            <a:r>
              <a:rPr lang="en-US" sz="2400" dirty="0" smtClean="0">
                <a:latin typeface="Calibri" pitchFamily="34" charset="0"/>
                <a:cs typeface="Calibri" pitchFamily="34" charset="0"/>
              </a:rPr>
              <a:t> HOBP,</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intersticijske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bolesti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pluća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hronične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srčane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insuficijencije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neuroloških</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bubrežnih</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bolesti</a:t>
            </a:r>
            <a:r>
              <a:rPr lang="en-US" sz="2400" dirty="0" smtClean="0">
                <a:latin typeface="Calibri" pitchFamily="34" charset="0"/>
                <a:cs typeface="Calibri" pitchFamily="34" charset="0"/>
              </a:rPr>
              <a:t> </a:t>
            </a:r>
            <a:endParaRPr lang="sr-Latn-RS" sz="2400" dirty="0" smtClean="0">
              <a:latin typeface="Calibri" pitchFamily="34" charset="0"/>
              <a:cs typeface="Calibri" pitchFamily="34" charset="0"/>
            </a:endParaRPr>
          </a:p>
          <a:p>
            <a:pPr>
              <a:spcBef>
                <a:spcPts val="0"/>
              </a:spcBef>
              <a:buNone/>
            </a:pPr>
            <a:r>
              <a:rPr lang="sr-Latn-RS" sz="2400" dirty="0" smtClean="0">
                <a:latin typeface="Calibri" pitchFamily="34" charset="0"/>
                <a:cs typeface="Calibri" pitchFamily="34" charset="0"/>
              </a:rPr>
              <a:t>    - r</a:t>
            </a:r>
            <a:r>
              <a:rPr lang="en-US" sz="2400" dirty="0" err="1" smtClean="0">
                <a:latin typeface="Calibri" pitchFamily="34" charset="0"/>
                <a:cs typeface="Calibri" pitchFamily="34" charset="0"/>
              </a:rPr>
              <a:t>edukuje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broj</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respiracija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ubla</a:t>
            </a:r>
            <a:r>
              <a:rPr lang="sr-Latn-RS" sz="2400" dirty="0" smtClean="0">
                <a:latin typeface="Calibri" pitchFamily="34" charset="0"/>
                <a:cs typeface="Calibri" pitchFamily="34" charset="0"/>
              </a:rPr>
              <a:t>ž</a:t>
            </a:r>
            <a:r>
              <a:rPr lang="en-US" sz="2400" dirty="0" err="1" smtClean="0">
                <a:latin typeface="Calibri" pitchFamily="34" charset="0"/>
                <a:cs typeface="Calibri" pitchFamily="34" charset="0"/>
              </a:rPr>
              <a:t>ava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subjektivni</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osećaj</a:t>
            </a:r>
            <a:r>
              <a:rPr lang="sr-Latn-RS" sz="2400" dirty="0" smtClean="0">
                <a:latin typeface="Calibri" pitchFamily="34" charset="0"/>
                <a:cs typeface="Calibri" pitchFamily="34" charset="0"/>
              </a:rPr>
              <a:t> dispneje</a:t>
            </a:r>
          </a:p>
          <a:p>
            <a:endParaRPr lang="sr-Latn-RS" sz="2400" dirty="0" smtClean="0">
              <a:latin typeface="Calibri" pitchFamily="34" charset="0"/>
              <a:cs typeface="Calibri" pitchFamily="34" charset="0"/>
            </a:endParaRPr>
          </a:p>
          <a:p>
            <a:r>
              <a:rPr lang="en-US" sz="2400" dirty="0" smtClean="0">
                <a:latin typeface="Calibri" pitchFamily="34" charset="0"/>
                <a:cs typeface="Calibri" pitchFamily="34" charset="0"/>
              </a:rPr>
              <a:t>Meta-</a:t>
            </a:r>
            <a:r>
              <a:rPr lang="en-US" sz="2400" dirty="0" err="1" smtClean="0">
                <a:latin typeface="Calibri" pitchFamily="34" charset="0"/>
                <a:cs typeface="Calibri" pitchFamily="34" charset="0"/>
              </a:rPr>
              <a:t>analiza</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pokazala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opioidi</a:t>
            </a:r>
            <a:r>
              <a:rPr lang="en-US" sz="2400" dirty="0" smtClean="0">
                <a:latin typeface="Calibri" pitchFamily="34" charset="0"/>
                <a:cs typeface="Calibri" pitchFamily="34" charset="0"/>
              </a:rPr>
              <a:t> u </a:t>
            </a:r>
            <a:r>
              <a:rPr lang="sr-Latn-RS" sz="2400" dirty="0" smtClean="0">
                <a:latin typeface="Calibri" pitchFamily="34" charset="0"/>
                <a:cs typeface="Calibri" pitchFamily="34" charset="0"/>
              </a:rPr>
              <a:t>niskim</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dozama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efikasni</a:t>
            </a:r>
            <a:r>
              <a:rPr lang="en-US" sz="2400" dirty="0" smtClean="0">
                <a:latin typeface="Calibri" pitchFamily="34" charset="0"/>
                <a:cs typeface="Calibri" pitchFamily="34" charset="0"/>
              </a:rPr>
              <a:t> u </a:t>
            </a:r>
            <a:r>
              <a:rPr lang="en-US" sz="2400" dirty="0" err="1" smtClean="0">
                <a:latin typeface="Calibri" pitchFamily="34" charset="0"/>
                <a:cs typeface="Calibri" pitchFamily="34" charset="0"/>
              </a:rPr>
              <a:t>lečenju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dispneje</a:t>
            </a:r>
            <a:r>
              <a:rPr lang="en-US" sz="2400" dirty="0" smtClean="0">
                <a:latin typeface="Calibri" pitchFamily="34" charset="0"/>
                <a:cs typeface="Calibri" pitchFamily="34" charset="0"/>
              </a:rPr>
              <a:t> (28)</a:t>
            </a:r>
          </a:p>
          <a:p>
            <a:endParaRPr lang="sr-Latn-RS" sz="2400" dirty="0" smtClean="0">
              <a:latin typeface="Calibri" pitchFamily="34" charset="0"/>
              <a:cs typeface="Calibri" pitchFamily="34" charset="0"/>
            </a:endParaRPr>
          </a:p>
          <a:p>
            <a:endParaRPr lang="sr-Latn-RS" sz="2800" dirty="0" smtClean="0">
              <a:latin typeface="Calibri" pitchFamily="34" charset="0"/>
              <a:cs typeface="Calibri" pitchFamily="34" charset="0"/>
            </a:endParaRPr>
          </a:p>
          <a:p>
            <a:endParaRPr lang="en-US" sz="2800" dirty="0" smtClean="0">
              <a:latin typeface="Calibri" pitchFamily="34" charset="0"/>
              <a:cs typeface="Calibri" pitchFamily="34" charset="0"/>
            </a:endParaRPr>
          </a:p>
          <a:p>
            <a:endParaRPr lang="sr-Latn-RS" sz="2800" dirty="0" smtClean="0">
              <a:latin typeface="Calibri" pitchFamily="34" charset="0"/>
              <a:cs typeface="Calibri" pitchFamily="34" charset="0"/>
            </a:endParaRPr>
          </a:p>
        </p:txBody>
      </p:sp>
      <p:sp>
        <p:nvSpPr>
          <p:cNvPr id="4" name="Rectangle 3"/>
          <p:cNvSpPr/>
          <p:nvPr/>
        </p:nvSpPr>
        <p:spPr>
          <a:xfrm>
            <a:off x="685800" y="5830669"/>
            <a:ext cx="8229600" cy="261610"/>
          </a:xfrm>
          <a:prstGeom prst="rect">
            <a:avLst/>
          </a:prstGeom>
        </p:spPr>
        <p:txBody>
          <a:bodyPr wrap="square">
            <a:spAutoFit/>
          </a:bodyPr>
          <a:lstStyle/>
          <a:p>
            <a:pPr algn="r"/>
            <a:r>
              <a:rPr lang="en-US" sz="1100" dirty="0" smtClean="0">
                <a:latin typeface="Calibri" pitchFamily="34" charset="0"/>
                <a:cs typeface="Calibri" pitchFamily="34" charset="0"/>
              </a:rPr>
              <a:t>28. Thorax Nov;57(11):939-44</a:t>
            </a:r>
            <a:endParaRPr lang="sr-Latn-RS" sz="11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Latn-RS" dirty="0" smtClean="0"/>
          </a:p>
        </p:txBody>
      </p:sp>
      <p:sp>
        <p:nvSpPr>
          <p:cNvPr id="3" name="Content Placeholder 2"/>
          <p:cNvSpPr>
            <a:spLocks noGrp="1"/>
          </p:cNvSpPr>
          <p:nvPr>
            <p:ph idx="1"/>
          </p:nvPr>
        </p:nvSpPr>
        <p:spPr/>
        <p:txBody>
          <a:bodyPr>
            <a:normAutofit/>
          </a:bodyPr>
          <a:lstStyle/>
          <a:p>
            <a:pPr>
              <a:buClr>
                <a:srgbClr val="C00000"/>
              </a:buClr>
              <a:buNone/>
            </a:pPr>
            <a:r>
              <a:rPr lang="en-US" sz="2800" dirty="0" err="1" smtClean="0">
                <a:latin typeface="Calibri" pitchFamily="34" charset="0"/>
                <a:cs typeface="Calibri" pitchFamily="34" charset="0"/>
              </a:rPr>
              <a:t>Kontinuirana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dispnoja</a:t>
            </a:r>
            <a:r>
              <a:rPr lang="en-US" sz="2800" dirty="0" smtClean="0">
                <a:latin typeface="Calibri" pitchFamily="34" charset="0"/>
                <a:cs typeface="Calibri" pitchFamily="34" charset="0"/>
              </a:rPr>
              <a:t>:</a:t>
            </a:r>
            <a:endParaRPr lang="sr-Latn-RS" sz="2800" dirty="0" smtClean="0">
              <a:latin typeface="Calibri" pitchFamily="34" charset="0"/>
              <a:cs typeface="Calibri" pitchFamily="34" charset="0"/>
            </a:endParaRPr>
          </a:p>
          <a:p>
            <a:pPr>
              <a:buClr>
                <a:srgbClr val="C00000"/>
              </a:buClr>
            </a:pPr>
            <a:r>
              <a:rPr lang="en-US" sz="2800" dirty="0" err="1" smtClean="0">
                <a:latin typeface="Calibri" pitchFamily="34" charset="0"/>
                <a:cs typeface="Calibri" pitchFamily="34" charset="0"/>
              </a:rPr>
              <a:t>Kod</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pacijenata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koji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nisu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ranije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koristili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opioide</a:t>
            </a:r>
            <a:r>
              <a:rPr lang="en-US" sz="2800" dirty="0" smtClean="0">
                <a:latin typeface="Calibri" pitchFamily="34" charset="0"/>
                <a:cs typeface="Calibri" pitchFamily="34" charset="0"/>
              </a:rPr>
              <a:t> (eng. </a:t>
            </a:r>
            <a:r>
              <a:rPr lang="en-US" sz="2800" u="sng" dirty="0" smtClean="0">
                <a:latin typeface="Calibri" pitchFamily="34" charset="0"/>
                <a:cs typeface="Calibri" pitchFamily="34" charset="0"/>
              </a:rPr>
              <a:t>"</a:t>
            </a:r>
            <a:r>
              <a:rPr lang="en-US" sz="2800" u="sng" dirty="0" err="1" smtClean="0">
                <a:latin typeface="Calibri" pitchFamily="34" charset="0"/>
                <a:cs typeface="Calibri" pitchFamily="34" charset="0"/>
              </a:rPr>
              <a:t>opioid</a:t>
            </a:r>
            <a:r>
              <a:rPr lang="en-US" sz="2800" u="sng" dirty="0" smtClean="0">
                <a:latin typeface="Calibri" pitchFamily="34" charset="0"/>
                <a:cs typeface="Calibri" pitchFamily="34" charset="0"/>
              </a:rPr>
              <a:t> naive"</a:t>
            </a:r>
            <a:r>
              <a:rPr lang="en-US" sz="2800" dirty="0" smtClean="0">
                <a:latin typeface="Calibri" pitchFamily="34" charset="0"/>
                <a:cs typeface="Calibri" pitchFamily="34" charset="0"/>
              </a:rPr>
              <a:t>)</a:t>
            </a:r>
            <a:r>
              <a:rPr lang="sr-Latn-RS" sz="2800" dirty="0" smtClean="0">
                <a:latin typeface="Calibri" pitchFamily="34" charset="0"/>
                <a:cs typeface="Calibri" pitchFamily="34" charset="0"/>
              </a:rPr>
              <a:t> /</a:t>
            </a:r>
            <a:r>
              <a:rPr lang="vi-VN" sz="2800" dirty="0" smtClean="0">
                <a:latin typeface="Calibri" pitchFamily="34" charset="0"/>
                <a:cs typeface="Calibri" pitchFamily="34" charset="0"/>
              </a:rPr>
              <a:t>stariji i imaju</a:t>
            </a:r>
            <a:r>
              <a:rPr lang="sr-Latn-RS" sz="2800" dirty="0" smtClean="0">
                <a:latin typeface="Calibri" pitchFamily="34" charset="0"/>
                <a:cs typeface="Calibri" pitchFamily="34" charset="0"/>
              </a:rPr>
              <a:t> </a:t>
            </a:r>
            <a:r>
              <a:rPr lang="vi-VN" sz="2800" dirty="0" smtClean="0">
                <a:latin typeface="Calibri" pitchFamily="34" charset="0"/>
                <a:cs typeface="Calibri" pitchFamily="34" charset="0"/>
              </a:rPr>
              <a:t>oštećenje bubrega</a:t>
            </a:r>
            <a:r>
              <a:rPr lang="sr-Latn-RS" sz="2800" dirty="0" smtClean="0">
                <a:latin typeface="Calibri" pitchFamily="34" charset="0"/>
                <a:cs typeface="Calibri" pitchFamily="34" charset="0"/>
              </a:rPr>
              <a:t>,</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treba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početi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sa</a:t>
            </a:r>
            <a:r>
              <a:rPr lang="en-US" sz="2800" dirty="0" smtClean="0">
                <a:latin typeface="Calibri" pitchFamily="34" charset="0"/>
                <a:cs typeface="Calibri" pitchFamily="34" charset="0"/>
              </a:rPr>
              <a:t> </a:t>
            </a:r>
            <a:r>
              <a:rPr lang="en-US" sz="28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malom</a:t>
            </a:r>
            <a:r>
              <a:rPr lang="en-US" sz="28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dozom</a:t>
            </a:r>
            <a:r>
              <a:rPr lang="en-US" sz="28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oralnog</a:t>
            </a:r>
            <a:r>
              <a:rPr lang="en-US" sz="28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morfina</a:t>
            </a:r>
            <a:r>
              <a:rPr lang="en-US" sz="28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 </a:t>
            </a:r>
            <a:r>
              <a:rPr lang="en-US" sz="28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po</a:t>
            </a:r>
            <a:r>
              <a:rPr lang="en-US" sz="28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potrebi</a:t>
            </a:r>
            <a:r>
              <a:rPr lang="en-US" sz="28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28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od </a:t>
            </a:r>
            <a:r>
              <a:rPr lang="en-US" sz="2800" b="1"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2,5</a:t>
            </a:r>
            <a:r>
              <a:rPr lang="en-US" sz="28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–5m</a:t>
            </a:r>
            <a:r>
              <a:rPr lang="sr-Latn-RS" sz="28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g</a:t>
            </a:r>
          </a:p>
          <a:p>
            <a:pPr>
              <a:buClr>
                <a:srgbClr val="C00000"/>
              </a:buClr>
            </a:pPr>
            <a:r>
              <a:rPr lang="vi-VN" sz="2400" dirty="0" smtClean="0">
                <a:latin typeface="Calibri" pitchFamily="34" charset="0"/>
                <a:cs typeface="Calibri" pitchFamily="34" charset="0"/>
              </a:rPr>
              <a:t>Postepena titracija naviše prema odgovoru</a:t>
            </a:r>
            <a:endParaRPr lang="sr-Latn-RS" sz="2400" dirty="0" smtClean="0">
              <a:latin typeface="Calibri" pitchFamily="34" charset="0"/>
              <a:cs typeface="Calibri" pitchFamily="34" charset="0"/>
            </a:endParaRPr>
          </a:p>
          <a:p>
            <a:pPr>
              <a:buClr>
                <a:srgbClr val="C00000"/>
              </a:buClr>
            </a:pPr>
            <a:r>
              <a:rPr lang="en-US" sz="2400" dirty="0" err="1" smtClean="0">
                <a:latin typeface="Calibri" pitchFamily="34" charset="0"/>
                <a:cs typeface="Calibri" pitchFamily="34" charset="0"/>
              </a:rPr>
              <a:t>Ukoliko</a:t>
            </a:r>
            <a:r>
              <a:rPr lang="en-US" sz="2400" dirty="0" smtClean="0">
                <a:latin typeface="Calibri" pitchFamily="34" charset="0"/>
                <a:cs typeface="Calibri" pitchFamily="34" charset="0"/>
              </a:rPr>
              <a:t> je </a:t>
            </a:r>
            <a:r>
              <a:rPr lang="en-US" sz="2400" dirty="0" err="1" smtClean="0">
                <a:latin typeface="Calibri" pitchFamily="34" charset="0"/>
                <a:cs typeface="Calibri" pitchFamily="34" charset="0"/>
              </a:rPr>
              <a:t>potrebno</a:t>
            </a:r>
            <a:r>
              <a:rPr lang="en-US" sz="2400" dirty="0" smtClean="0">
                <a:latin typeface="Calibri" pitchFamily="34" charset="0"/>
                <a:cs typeface="Calibri" pitchFamily="34" charset="0"/>
              </a:rPr>
              <a:t> </a:t>
            </a:r>
            <a:r>
              <a:rPr lang="sr-Latn-RS" sz="2400" b="1" dirty="0" smtClean="0">
                <a:latin typeface="Calibri" pitchFamily="34" charset="0"/>
                <a:cs typeface="Calibri" pitchFamily="34" charset="0"/>
              </a:rPr>
              <a:t>&gt;</a:t>
            </a:r>
            <a:r>
              <a:rPr lang="en-US" sz="2400" b="1" dirty="0" smtClean="0">
                <a:latin typeface="Calibri" pitchFamily="34" charset="0"/>
                <a:cs typeface="Calibri" pitchFamily="34" charset="0"/>
              </a:rPr>
              <a:t> 2 doze </a:t>
            </a:r>
            <a:r>
              <a:rPr lang="en-US" sz="2400" b="1" dirty="0" err="1" smtClean="0">
                <a:latin typeface="Calibri" pitchFamily="34" charset="0"/>
                <a:cs typeface="Calibri" pitchFamily="34" charset="0"/>
              </a:rPr>
              <a:t>za</a:t>
            </a:r>
            <a:r>
              <a:rPr lang="en-US" sz="2400" b="1" dirty="0" smtClean="0">
                <a:latin typeface="Calibri" pitchFamily="34" charset="0"/>
                <a:cs typeface="Calibri" pitchFamily="34" charset="0"/>
              </a:rPr>
              <a:t> 24</a:t>
            </a:r>
            <a:r>
              <a:rPr lang="sr-Latn-RS" sz="2400" b="1" dirty="0" smtClean="0">
                <a:latin typeface="Calibri" pitchFamily="34" charset="0"/>
                <a:cs typeface="Calibri" pitchFamily="34" charset="0"/>
              </a:rPr>
              <a:t>h</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treba</a:t>
            </a:r>
            <a:r>
              <a:rPr lang="en-US" sz="2400" dirty="0" smtClean="0">
                <a:latin typeface="Calibri" pitchFamily="34" charset="0"/>
                <a:cs typeface="Calibri" pitchFamily="34" charset="0"/>
              </a:rPr>
              <a:t> </a:t>
            </a:r>
            <a:r>
              <a:rPr lang="en-US" sz="2400" b="1" dirty="0" err="1" smtClean="0">
                <a:latin typeface="Calibri" pitchFamily="34" charset="0"/>
                <a:cs typeface="Calibri" pitchFamily="34" charset="0"/>
              </a:rPr>
              <a:t>propisati</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primenu</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na</a:t>
            </a:r>
            <a:r>
              <a:rPr lang="en-US" sz="2400" b="1" dirty="0" smtClean="0">
                <a:latin typeface="Calibri" pitchFamily="34" charset="0"/>
                <a:cs typeface="Calibri" pitchFamily="34" charset="0"/>
              </a:rPr>
              <a:t> 4</a:t>
            </a:r>
            <a:r>
              <a:rPr lang="sr-Latn-RS" sz="2400" b="1" dirty="0" smtClean="0">
                <a:latin typeface="Calibri" pitchFamily="34" charset="0"/>
                <a:cs typeface="Calibri" pitchFamily="34" charset="0"/>
              </a:rPr>
              <a:t>h</a:t>
            </a:r>
          </a:p>
          <a:p>
            <a:endParaRPr lang="en-US" dirty="0"/>
          </a:p>
        </p:txBody>
      </p:sp>
      <p:sp>
        <p:nvSpPr>
          <p:cNvPr id="4" name="Title 1"/>
          <p:cNvSpPr txBox="1">
            <a:spLocks/>
          </p:cNvSpPr>
          <p:nvPr/>
        </p:nvSpPr>
        <p:spPr>
          <a:xfrm>
            <a:off x="457200" y="304800"/>
            <a:ext cx="8229600" cy="1143000"/>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vi-VN" sz="4000" i="1"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rPr>
              <a:t>Opioidi</a:t>
            </a:r>
            <a:r>
              <a:rPr kumimoji="0" lang="sr-Latn-RS" sz="4000" i="1"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rPr>
              <a:t> kod dispnoje</a:t>
            </a:r>
            <a:r>
              <a:rPr kumimoji="0" lang="en-US" sz="4000"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rPr>
              <a:t> </a:t>
            </a:r>
            <a:endParaRPr kumimoji="0" lang="en-US" sz="400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a:buNone/>
            </a:pPr>
            <a:r>
              <a:rPr lang="vi-VN" sz="4500" u="sng" dirty="0" smtClean="0">
                <a:latin typeface="Calibri" pitchFamily="34" charset="0"/>
                <a:cs typeface="Calibri" pitchFamily="34" charset="0"/>
              </a:rPr>
              <a:t>Dokazi visokog nivoa podržavaju:</a:t>
            </a:r>
          </a:p>
          <a:p>
            <a:pPr>
              <a:buNone/>
            </a:pPr>
            <a:endParaRPr lang="sr-Latn-RS" sz="4000" dirty="0" smtClean="0">
              <a:latin typeface="Calibri" pitchFamily="34" charset="0"/>
              <a:cs typeface="Calibri" pitchFamily="34" charset="0"/>
            </a:endParaRPr>
          </a:p>
          <a:p>
            <a:pPr>
              <a:buClr>
                <a:srgbClr val="C00000"/>
              </a:buClr>
            </a:pPr>
            <a:r>
              <a:rPr lang="vi-VN" sz="4000" b="1" dirty="0" smtClean="0">
                <a:solidFill>
                  <a:srgbClr val="C00000"/>
                </a:solidFill>
                <a:latin typeface="Calibri" pitchFamily="34" charset="0"/>
                <a:cs typeface="Calibri" pitchFamily="34" charset="0"/>
              </a:rPr>
              <a:t>Niska doza </a:t>
            </a:r>
            <a:r>
              <a:rPr lang="vi-VN" sz="4000" dirty="0" smtClean="0">
                <a:latin typeface="Calibri" pitchFamily="34" charset="0"/>
                <a:cs typeface="Calibri" pitchFamily="34" charset="0"/>
              </a:rPr>
              <a:t>oralnog morfijuma za one koji </a:t>
            </a:r>
            <a:r>
              <a:rPr lang="vi-VN" sz="4000" b="1" dirty="0" smtClean="0">
                <a:solidFill>
                  <a:srgbClr val="C00000"/>
                </a:solidFill>
                <a:latin typeface="Calibri" pitchFamily="34" charset="0"/>
                <a:cs typeface="Calibri" pitchFamily="34" charset="0"/>
              </a:rPr>
              <a:t>nisu koristili</a:t>
            </a:r>
            <a:endParaRPr lang="sr-Latn-RS" sz="4000" b="1" dirty="0" smtClean="0">
              <a:solidFill>
                <a:srgbClr val="C00000"/>
              </a:solidFill>
              <a:latin typeface="Calibri" pitchFamily="34" charset="0"/>
              <a:cs typeface="Calibri" pitchFamily="34" charset="0"/>
            </a:endParaRPr>
          </a:p>
          <a:p>
            <a:pPr>
              <a:buNone/>
            </a:pPr>
            <a:r>
              <a:rPr lang="sr-Latn-RS" sz="4000" dirty="0" smtClean="0">
                <a:latin typeface="Calibri" pitchFamily="34" charset="0"/>
                <a:cs typeface="Calibri" pitchFamily="34" charset="0"/>
              </a:rPr>
              <a:t>     </a:t>
            </a:r>
            <a:r>
              <a:rPr lang="vi-VN" sz="4000" dirty="0" smtClean="0">
                <a:latin typeface="Calibri" pitchFamily="34" charset="0"/>
                <a:cs typeface="Calibri" pitchFamily="34" charset="0"/>
              </a:rPr>
              <a:t>opioide</a:t>
            </a:r>
            <a:r>
              <a:rPr lang="sr-Latn-RS" sz="4000" dirty="0" smtClean="0">
                <a:latin typeface="Calibri" pitchFamily="34" charset="0"/>
                <a:cs typeface="Calibri" pitchFamily="34" charset="0"/>
              </a:rPr>
              <a:t> </a:t>
            </a:r>
            <a:r>
              <a:rPr lang="vi-VN" sz="4000" dirty="0" smtClean="0">
                <a:latin typeface="Calibri" pitchFamily="34" charset="0"/>
                <a:cs typeface="Calibri" pitchFamily="34" charset="0"/>
              </a:rPr>
              <a:t>(</a:t>
            </a:r>
            <a:r>
              <a:rPr lang="vi-VN" sz="4000" b="1" dirty="0" smtClean="0">
                <a:solidFill>
                  <a:srgbClr val="C00000"/>
                </a:solidFill>
                <a:latin typeface="Calibri" pitchFamily="34" charset="0"/>
                <a:cs typeface="Calibri" pitchFamily="34" charset="0"/>
              </a:rPr>
              <a:t>10-20 mg/24 sata</a:t>
            </a:r>
            <a:r>
              <a:rPr lang="vi-VN" sz="4000" dirty="0" smtClean="0">
                <a:latin typeface="Calibri" pitchFamily="34" charset="0"/>
                <a:cs typeface="Calibri" pitchFamily="34" charset="0"/>
              </a:rPr>
              <a:t>),</a:t>
            </a:r>
            <a:endParaRPr lang="sr-Latn-RS" sz="4000" dirty="0" smtClean="0">
              <a:latin typeface="Calibri" pitchFamily="34" charset="0"/>
              <a:cs typeface="Calibri" pitchFamily="34" charset="0"/>
            </a:endParaRPr>
          </a:p>
          <a:p>
            <a:pPr>
              <a:buClr>
                <a:srgbClr val="C00000"/>
              </a:buClr>
            </a:pPr>
            <a:r>
              <a:rPr lang="vi-VN" sz="4000" b="1" dirty="0" smtClean="0">
                <a:solidFill>
                  <a:srgbClr val="C00000"/>
                </a:solidFill>
                <a:latin typeface="Calibri" pitchFamily="34" charset="0"/>
                <a:cs typeface="Calibri" pitchFamily="34" charset="0"/>
              </a:rPr>
              <a:t>Poveć</a:t>
            </a:r>
            <a:r>
              <a:rPr lang="sr-Latn-RS" sz="4000" b="1" dirty="0" smtClean="0">
                <a:solidFill>
                  <a:srgbClr val="C00000"/>
                </a:solidFill>
                <a:latin typeface="Calibri" pitchFamily="34" charset="0"/>
                <a:cs typeface="Calibri" pitchFamily="34" charset="0"/>
              </a:rPr>
              <a:t>ati</a:t>
            </a:r>
            <a:r>
              <a:rPr lang="vi-VN" sz="4000" b="1" dirty="0" smtClean="0">
                <a:solidFill>
                  <a:srgbClr val="C00000"/>
                </a:solidFill>
                <a:latin typeface="Calibri" pitchFamily="34" charset="0"/>
                <a:cs typeface="Calibri" pitchFamily="34" charset="0"/>
              </a:rPr>
              <a:t> dozu za 25% </a:t>
            </a:r>
            <a:r>
              <a:rPr lang="sr-Latn-RS" sz="4000" dirty="0" smtClean="0">
                <a:latin typeface="Calibri" pitchFamily="34" charset="0"/>
                <a:cs typeface="Calibri" pitchFamily="34" charset="0"/>
              </a:rPr>
              <a:t>kod </a:t>
            </a:r>
            <a:r>
              <a:rPr lang="vi-VN" sz="4000" dirty="0" smtClean="0">
                <a:latin typeface="Calibri" pitchFamily="34" charset="0"/>
                <a:cs typeface="Calibri" pitchFamily="34" charset="0"/>
              </a:rPr>
              <a:t>pacijenata koji </a:t>
            </a:r>
            <a:r>
              <a:rPr lang="vi-VN" sz="4000" b="1" dirty="0" smtClean="0">
                <a:solidFill>
                  <a:srgbClr val="C00000"/>
                </a:solidFill>
                <a:latin typeface="Calibri" pitchFamily="34" charset="0"/>
                <a:cs typeface="Calibri" pitchFamily="34" charset="0"/>
              </a:rPr>
              <a:t>uzimaju morfijum</a:t>
            </a:r>
            <a:endParaRPr lang="sr-Latn-RS" sz="4000" b="1" dirty="0" smtClean="0">
              <a:solidFill>
                <a:srgbClr val="C00000"/>
              </a:solidFill>
              <a:latin typeface="Calibri" pitchFamily="34" charset="0"/>
              <a:cs typeface="Calibri" pitchFamily="34" charset="0"/>
            </a:endParaRPr>
          </a:p>
          <a:p>
            <a:pPr>
              <a:buNone/>
            </a:pPr>
            <a:r>
              <a:rPr lang="sr-Latn-RS" sz="4000" dirty="0" smtClean="0">
                <a:latin typeface="Calibri" pitchFamily="34" charset="0"/>
                <a:cs typeface="Calibri" pitchFamily="34" charset="0"/>
              </a:rPr>
              <a:t>     i</a:t>
            </a:r>
            <a:r>
              <a:rPr lang="vi-VN" sz="4000" dirty="0" smtClean="0">
                <a:latin typeface="Calibri" pitchFamily="34" charset="0"/>
                <a:cs typeface="Calibri" pitchFamily="34" charset="0"/>
              </a:rPr>
              <a:t>z</a:t>
            </a:r>
            <a:r>
              <a:rPr lang="sr-Latn-RS" sz="4000" dirty="0" smtClean="0">
                <a:latin typeface="Calibri" pitchFamily="34" charset="0"/>
                <a:cs typeface="Calibri" pitchFamily="34" charset="0"/>
              </a:rPr>
              <a:t> </a:t>
            </a:r>
            <a:r>
              <a:rPr lang="vi-VN" sz="4000" dirty="0" smtClean="0">
                <a:latin typeface="Calibri" pitchFamily="34" charset="0"/>
                <a:cs typeface="Calibri" pitchFamily="34" charset="0"/>
              </a:rPr>
              <a:t>drugih razloga</a:t>
            </a:r>
            <a:endParaRPr lang="sr-Latn-RS" sz="4000" dirty="0" smtClean="0">
              <a:latin typeface="Calibri" pitchFamily="34" charset="0"/>
              <a:cs typeface="Calibri" pitchFamily="34" charset="0"/>
            </a:endParaRPr>
          </a:p>
          <a:p>
            <a:pPr>
              <a:buClr>
                <a:srgbClr val="C00000"/>
              </a:buClr>
            </a:pPr>
            <a:r>
              <a:rPr lang="vi-VN" sz="4000" dirty="0" smtClean="0">
                <a:effectLst>
                  <a:outerShdw blurRad="38100" dist="38100" dir="2700000" algn="tl">
                    <a:srgbClr val="000000">
                      <a:alpha val="43137"/>
                    </a:srgbClr>
                  </a:outerShdw>
                </a:effectLst>
                <a:latin typeface="Calibri" pitchFamily="34" charset="0"/>
                <a:cs typeface="Calibri" pitchFamily="34" charset="0"/>
              </a:rPr>
              <a:t>Još uvek nije potvrđena uloga </a:t>
            </a:r>
            <a:r>
              <a:rPr lang="sr-Latn-RS" sz="4000" dirty="0" smtClean="0">
                <a:effectLst>
                  <a:outerShdw blurRad="38100" dist="38100" dir="2700000" algn="tl">
                    <a:srgbClr val="000000">
                      <a:alpha val="43137"/>
                    </a:srgbClr>
                  </a:outerShdw>
                </a:effectLst>
                <a:latin typeface="Calibri" pitchFamily="34" charset="0"/>
                <a:cs typeface="Calibri" pitchFamily="34" charset="0"/>
              </a:rPr>
              <a:t>inhalacionog</a:t>
            </a:r>
            <a:r>
              <a:rPr lang="vi-VN" sz="4000" dirty="0" smtClean="0">
                <a:effectLst>
                  <a:outerShdw blurRad="38100" dist="38100" dir="2700000" algn="tl">
                    <a:srgbClr val="000000">
                      <a:alpha val="43137"/>
                    </a:srgbClr>
                  </a:outerShdw>
                </a:effectLst>
                <a:latin typeface="Calibri" pitchFamily="34" charset="0"/>
                <a:cs typeface="Calibri" pitchFamily="34" charset="0"/>
              </a:rPr>
              <a:t> morfijuma</a:t>
            </a:r>
            <a:endParaRPr lang="sr-Latn-RS" sz="4000" dirty="0" smtClean="0">
              <a:effectLst>
                <a:outerShdw blurRad="38100" dist="38100" dir="2700000" algn="tl">
                  <a:srgbClr val="000000">
                    <a:alpha val="43137"/>
                  </a:srgbClr>
                </a:outerShdw>
              </a:effectLst>
              <a:latin typeface="Calibri" pitchFamily="34" charset="0"/>
              <a:cs typeface="Calibri" pitchFamily="34" charset="0"/>
            </a:endParaRPr>
          </a:p>
          <a:p>
            <a:pPr>
              <a:buNone/>
            </a:pPr>
            <a:endParaRPr lang="sr-Latn-RS" dirty="0" smtClean="0"/>
          </a:p>
          <a:p>
            <a:pPr>
              <a:buClr>
                <a:srgbClr val="C00000"/>
              </a:buClr>
            </a:pPr>
            <a:r>
              <a:rPr lang="sr-Latn-RS" sz="3800" dirty="0" smtClean="0">
                <a:latin typeface="Calibri" pitchFamily="34" charset="0"/>
                <a:cs typeface="Calibri" pitchFamily="34" charset="0"/>
              </a:rPr>
              <a:t>U</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slučajevima</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progresije</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bolesti</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ili</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tolerancije</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na</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lek</a:t>
            </a:r>
            <a:r>
              <a:rPr lang="sr-Latn-RS" sz="3800" dirty="0" smtClean="0">
                <a:latin typeface="Calibri" pitchFamily="34" charset="0"/>
                <a:cs typeface="Calibri" pitchFamily="34" charset="0"/>
              </a:rPr>
              <a:t>, </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osnovna</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doza</a:t>
            </a:r>
            <a:r>
              <a:rPr lang="en-US" sz="3800" dirty="0" smtClean="0">
                <a:latin typeface="Calibri" pitchFamily="34" charset="0"/>
                <a:cs typeface="Calibri" pitchFamily="34" charset="0"/>
              </a:rPr>
              <a:t> se </a:t>
            </a:r>
            <a:r>
              <a:rPr lang="en-US" sz="3800" dirty="0" err="1" smtClean="0">
                <a:latin typeface="Calibri" pitchFamily="34" charset="0"/>
                <a:cs typeface="Calibri" pitchFamily="34" charset="0"/>
              </a:rPr>
              <a:t>može</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povećati</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za</a:t>
            </a:r>
            <a:r>
              <a:rPr lang="en-US" sz="3800" dirty="0" smtClean="0">
                <a:latin typeface="Calibri" pitchFamily="34" charset="0"/>
                <a:cs typeface="Calibri" pitchFamily="34" charset="0"/>
              </a:rPr>
              <a:t> 25%</a:t>
            </a:r>
            <a:endParaRPr lang="sr-Latn-RS" sz="3800" dirty="0" smtClean="0">
              <a:latin typeface="Calibri" pitchFamily="34" charset="0"/>
              <a:cs typeface="Calibri" pitchFamily="34" charset="0"/>
            </a:endParaRPr>
          </a:p>
          <a:p>
            <a:pPr>
              <a:buClr>
                <a:srgbClr val="C00000"/>
              </a:buClr>
            </a:pPr>
            <a:r>
              <a:rPr lang="sr-Latn-RS" sz="3800" b="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OPREZ</a:t>
            </a:r>
            <a:r>
              <a:rPr lang="sr-Latn-RS" sz="3800" dirty="0" smtClean="0">
                <a:latin typeface="Calibri" pitchFamily="34" charset="0"/>
                <a:cs typeface="Calibri" pitchFamily="34" charset="0"/>
              </a:rPr>
              <a:t>:</a:t>
            </a:r>
            <a:r>
              <a:rPr lang="en-US" sz="3800" dirty="0" smtClean="0">
                <a:latin typeface="Calibri" pitchFamily="34" charset="0"/>
                <a:cs typeface="Calibri" pitchFamily="34" charset="0"/>
              </a:rPr>
              <a:t> </a:t>
            </a:r>
            <a:r>
              <a:rPr lang="sr-Latn-RS" sz="3800" dirty="0" smtClean="0">
                <a:latin typeface="Calibri" pitchFamily="34" charset="0"/>
                <a:cs typeface="Calibri" pitchFamily="34" charset="0"/>
              </a:rPr>
              <a:t>izbeći </a:t>
            </a:r>
            <a:r>
              <a:rPr lang="en-US" sz="3800" dirty="0" err="1" smtClean="0">
                <a:latin typeface="Calibri" pitchFamily="34" charset="0"/>
                <a:cs typeface="Calibri" pitchFamily="34" charset="0"/>
              </a:rPr>
              <a:t>teške</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neželjene</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efekte</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kao</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što</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su</a:t>
            </a:r>
            <a:r>
              <a:rPr lang="en-US" sz="3800" dirty="0" smtClean="0">
                <a:latin typeface="Calibri" pitchFamily="34" charset="0"/>
                <a:cs typeface="Calibri" pitchFamily="34" charset="0"/>
              </a:rPr>
              <a:t> </a:t>
            </a:r>
            <a:r>
              <a:rPr lang="en-US" sz="3800" b="1" dirty="0" err="1" smtClean="0">
                <a:latin typeface="Calibri" pitchFamily="34" charset="0"/>
                <a:cs typeface="Calibri" pitchFamily="34" charset="0"/>
              </a:rPr>
              <a:t>bradipneja</a:t>
            </a:r>
            <a:r>
              <a:rPr lang="en-US" sz="3800" b="1" dirty="0" smtClean="0">
                <a:latin typeface="Calibri" pitchFamily="34" charset="0"/>
                <a:cs typeface="Calibri" pitchFamily="34" charset="0"/>
              </a:rPr>
              <a:t> </a:t>
            </a:r>
            <a:r>
              <a:rPr lang="en-US" sz="3800" b="1" dirty="0" err="1" smtClean="0">
                <a:latin typeface="Calibri" pitchFamily="34" charset="0"/>
                <a:cs typeface="Calibri" pitchFamily="34" charset="0"/>
              </a:rPr>
              <a:t>i</a:t>
            </a:r>
            <a:r>
              <a:rPr lang="en-US" sz="3800" b="1" dirty="0" smtClean="0">
                <a:latin typeface="Calibri" pitchFamily="34" charset="0"/>
                <a:cs typeface="Calibri" pitchFamily="34" charset="0"/>
              </a:rPr>
              <a:t> </a:t>
            </a:r>
            <a:r>
              <a:rPr lang="sr-Latn-RS" sz="3800" b="1" dirty="0" smtClean="0">
                <a:latin typeface="Calibri" pitchFamily="34" charset="0"/>
                <a:cs typeface="Calibri" pitchFamily="34" charset="0"/>
              </a:rPr>
              <a:t>smanjen nivo svesti</a:t>
            </a:r>
            <a:endParaRPr lang="en-US" sz="3800" b="1" dirty="0" smtClean="0">
              <a:latin typeface="Calibri" pitchFamily="34" charset="0"/>
              <a:cs typeface="Calibri" pitchFamily="34" charset="0"/>
            </a:endParaRPr>
          </a:p>
          <a:p>
            <a:endParaRPr lang="en-US" dirty="0"/>
          </a:p>
        </p:txBody>
      </p:sp>
      <p:sp>
        <p:nvSpPr>
          <p:cNvPr id="4" name="Title 1"/>
          <p:cNvSpPr txBox="1">
            <a:spLocks noGrp="1"/>
          </p:cNvSpPr>
          <p:nvPr>
            <p:ph type="title"/>
          </p:nvPr>
        </p:nvSpPr>
        <p:spPr>
          <a:xfrm>
            <a:off x="381000" y="228600"/>
            <a:ext cx="8229600" cy="1143000"/>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rmAutofit/>
          </a:bodyPr>
          <a:lstStyle/>
          <a:p>
            <a:pPr>
              <a:defRPr/>
            </a:pPr>
            <a:r>
              <a:rPr lang="vi-VN"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Opioidi</a:t>
            </a:r>
            <a:r>
              <a:rPr lang="sr-Latn-RS" sz="40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kod dispnoje</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kumimoji="0" lang="en-US" sz="4000" b="0"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rPr>
              <a:t> </a:t>
            </a:r>
            <a:endParaRPr kumimoji="0" lang="en-US" sz="400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4000" dirty="0" smtClean="0">
                <a:latin typeface="Calibri" pitchFamily="34" charset="0"/>
                <a:cs typeface="Calibri" pitchFamily="34" charset="0"/>
              </a:rPr>
              <a:t>N</a:t>
            </a:r>
            <a:r>
              <a:rPr lang="vi-VN" sz="4000" dirty="0" smtClean="0">
                <a:latin typeface="Calibri" pitchFamily="34" charset="0"/>
                <a:cs typeface="Calibri" pitchFamily="34" charset="0"/>
              </a:rPr>
              <a:t>eželjeni efekti</a:t>
            </a:r>
            <a:r>
              <a:rPr lang="sr-Latn-RS" sz="4000" dirty="0" smtClean="0">
                <a:latin typeface="Calibri" pitchFamily="34" charset="0"/>
                <a:cs typeface="Calibri" pitchFamily="34" charset="0"/>
              </a:rPr>
              <a:t> </a:t>
            </a:r>
            <a:r>
              <a:rPr lang="vi-VN" sz="4000" dirty="0" smtClean="0">
                <a:latin typeface="Calibri" pitchFamily="34" charset="0"/>
                <a:cs typeface="Calibri" pitchFamily="34" charset="0"/>
              </a:rPr>
              <a:t>morfijuma</a:t>
            </a:r>
            <a:endParaRPr lang="en-US" sz="4000" dirty="0">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r>
              <a:rPr lang="sr-Latn-RS"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t>
            </a:r>
            <a:r>
              <a:rPr lang="vi-VN"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ruritus, pospanost i opstipacij</a:t>
            </a:r>
            <a:r>
              <a:rPr lang="sr-Latn-RS"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a:t>
            </a:r>
            <a:endParaRPr lang="vi-VN"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endParaRPr lang="sr-Latn-RS" sz="2800" dirty="0" smtClean="0">
              <a:latin typeface="Calibri" pitchFamily="34" charset="0"/>
              <a:cs typeface="Calibri" pitchFamily="34" charset="0"/>
            </a:endParaRPr>
          </a:p>
          <a:p>
            <a:r>
              <a:rPr lang="sr-Latn-RS" sz="2800" b="1" dirty="0" smtClean="0">
                <a:latin typeface="Calibri" pitchFamily="34" charset="0"/>
                <a:cs typeface="Calibri" pitchFamily="34" charset="0"/>
              </a:rPr>
              <a:t>O</a:t>
            </a:r>
            <a:r>
              <a:rPr lang="vi-VN" sz="2800" b="1" dirty="0" smtClean="0">
                <a:latin typeface="Calibri" pitchFamily="34" charset="0"/>
                <a:cs typeface="Calibri" pitchFamily="34" charset="0"/>
              </a:rPr>
              <a:t>pstipacij</a:t>
            </a:r>
            <a:r>
              <a:rPr lang="sr-Latn-RS" sz="2800" b="1" dirty="0" smtClean="0">
                <a:latin typeface="Calibri" pitchFamily="34" charset="0"/>
                <a:cs typeface="Calibri" pitchFamily="34" charset="0"/>
              </a:rPr>
              <a:t>a </a:t>
            </a:r>
            <a:r>
              <a:rPr lang="sr-Latn-RS" sz="2800" dirty="0" smtClean="0">
                <a:latin typeface="Calibri" pitchFamily="34" charset="0"/>
                <a:cs typeface="Calibri" pitchFamily="34" charset="0"/>
              </a:rPr>
              <a:t>→ </a:t>
            </a:r>
            <a:r>
              <a:rPr lang="vi-VN" sz="2800" dirty="0" smtClean="0">
                <a:latin typeface="Calibri" pitchFamily="34" charset="0"/>
                <a:cs typeface="Calibri" pitchFamily="34" charset="0"/>
              </a:rPr>
              <a:t>preporuka</a:t>
            </a:r>
            <a:r>
              <a:rPr lang="sr-Latn-RS" sz="2800" dirty="0" smtClean="0">
                <a:latin typeface="Calibri" pitchFamily="34" charset="0"/>
                <a:cs typeface="Calibri" pitchFamily="34" charset="0"/>
              </a:rPr>
              <a:t> </a:t>
            </a:r>
            <a:r>
              <a:rPr lang="sr-Latn-RS" sz="2800" dirty="0" smtClean="0">
                <a:latin typeface="Times New Roman"/>
                <a:cs typeface="Times New Roman"/>
              </a:rPr>
              <a:t>→</a:t>
            </a:r>
            <a:r>
              <a:rPr lang="sr-Latn-RS" sz="2800" dirty="0" smtClean="0">
                <a:latin typeface="Calibri" pitchFamily="34" charset="0"/>
                <a:cs typeface="Calibri" pitchFamily="34" charset="0"/>
              </a:rPr>
              <a:t> </a:t>
            </a:r>
            <a:r>
              <a:rPr lang="vi-VN" sz="2800" b="1" u="sng" dirty="0" smtClean="0">
                <a:solidFill>
                  <a:srgbClr val="C00000"/>
                </a:solidFill>
                <a:latin typeface="Calibri" pitchFamily="34" charset="0"/>
                <a:cs typeface="Calibri" pitchFamily="34" charset="0"/>
              </a:rPr>
              <a:t>istovremen</a:t>
            </a:r>
            <a:r>
              <a:rPr lang="sr-Latn-RS" sz="2800" b="1" u="sng" dirty="0" smtClean="0">
                <a:solidFill>
                  <a:srgbClr val="C00000"/>
                </a:solidFill>
                <a:latin typeface="Calibri" pitchFamily="34" charset="0"/>
                <a:cs typeface="Calibri" pitchFamily="34" charset="0"/>
              </a:rPr>
              <a:t>o</a:t>
            </a:r>
            <a:r>
              <a:rPr lang="vi-VN" sz="2800" b="1" u="sng" dirty="0" smtClean="0">
                <a:solidFill>
                  <a:srgbClr val="C00000"/>
                </a:solidFill>
                <a:latin typeface="Calibri" pitchFamily="34" charset="0"/>
                <a:cs typeface="Calibri" pitchFamily="34" charset="0"/>
              </a:rPr>
              <a:t> korišćenje </a:t>
            </a:r>
            <a:r>
              <a:rPr lang="vi-VN" sz="2800" b="1" dirty="0" smtClean="0">
                <a:solidFill>
                  <a:srgbClr val="C00000"/>
                </a:solidFill>
                <a:latin typeface="Calibri" pitchFamily="34" charset="0"/>
                <a:cs typeface="Calibri" pitchFamily="34" charset="0"/>
              </a:rPr>
              <a:t>stimulativnih laksativa noću</a:t>
            </a:r>
            <a:r>
              <a:rPr lang="sr-Latn-RS" sz="2800" b="1" dirty="0" smtClean="0">
                <a:solidFill>
                  <a:srgbClr val="C00000"/>
                </a:solidFill>
                <a:latin typeface="Calibri" pitchFamily="34" charset="0"/>
                <a:cs typeface="Calibri" pitchFamily="34" charset="0"/>
              </a:rPr>
              <a:t> </a:t>
            </a:r>
            <a:r>
              <a:rPr lang="sr-Latn-RS" sz="2800" dirty="0" smtClean="0">
                <a:latin typeface="Calibri" pitchFamily="34" charset="0"/>
                <a:cs typeface="Calibri" pitchFamily="34" charset="0"/>
              </a:rPr>
              <a:t>(B</a:t>
            </a:r>
            <a:r>
              <a:rPr lang="vi-VN" sz="2800" dirty="0" smtClean="0">
                <a:latin typeface="Calibri" pitchFamily="34" charset="0"/>
                <a:cs typeface="Calibri" pitchFamily="34" charset="0"/>
              </a:rPr>
              <a:t>isakodil, 5-10 mg p</a:t>
            </a:r>
            <a:r>
              <a:rPr lang="sr-Latn-RS" sz="2800" dirty="0" smtClean="0">
                <a:latin typeface="Calibri" pitchFamily="34" charset="0"/>
                <a:cs typeface="Calibri" pitchFamily="34" charset="0"/>
              </a:rPr>
              <a:t>o;    P</a:t>
            </a:r>
            <a:r>
              <a:rPr lang="vi-VN" sz="2800" dirty="0" smtClean="0">
                <a:latin typeface="Calibri" pitchFamily="34" charset="0"/>
                <a:cs typeface="Calibri" pitchFamily="34" charset="0"/>
              </a:rPr>
              <a:t>ikosulfat, 5-10 mg p</a:t>
            </a:r>
            <a:r>
              <a:rPr lang="sr-Latn-RS" sz="2800" dirty="0" smtClean="0">
                <a:latin typeface="Calibri" pitchFamily="34" charset="0"/>
                <a:cs typeface="Calibri" pitchFamily="34" charset="0"/>
              </a:rPr>
              <a:t>o;</a:t>
            </a:r>
            <a:r>
              <a:rPr lang="vi-VN" sz="2800" dirty="0" smtClean="0">
                <a:latin typeface="Calibri" pitchFamily="34" charset="0"/>
                <a:cs typeface="Calibri" pitchFamily="34" charset="0"/>
              </a:rPr>
              <a:t> </a:t>
            </a:r>
            <a:r>
              <a:rPr lang="sr-Latn-RS" sz="2800" dirty="0" smtClean="0">
                <a:latin typeface="Calibri" pitchFamily="34" charset="0"/>
                <a:cs typeface="Calibri" pitchFamily="34" charset="0"/>
              </a:rPr>
              <a:t>i </a:t>
            </a:r>
            <a:r>
              <a:rPr lang="vi-VN" sz="2800" dirty="0" smtClean="0">
                <a:latin typeface="Calibri" pitchFamily="34" charset="0"/>
                <a:cs typeface="Calibri" pitchFamily="34" charset="0"/>
              </a:rPr>
              <a:t>sena 5-10 mg po.</a:t>
            </a:r>
            <a:r>
              <a:rPr lang="sr-Latn-RS" sz="2800" dirty="0" smtClean="0">
                <a:latin typeface="Calibri" pitchFamily="34" charset="0"/>
                <a:cs typeface="Calibri" pitchFamily="34" charset="0"/>
              </a:rPr>
              <a:t>)</a:t>
            </a:r>
            <a:r>
              <a:rPr lang="vi-VN" sz="2800" dirty="0" smtClean="0">
                <a:latin typeface="Calibri" pitchFamily="34" charset="0"/>
                <a:cs typeface="Calibri" pitchFamily="34" charset="0"/>
              </a:rPr>
              <a:t> i </a:t>
            </a:r>
            <a:r>
              <a:rPr lang="vi-VN" sz="2800" b="1" dirty="0" smtClean="0">
                <a:solidFill>
                  <a:srgbClr val="C00000"/>
                </a:solidFill>
                <a:latin typeface="Calibri" pitchFamily="34" charset="0"/>
                <a:cs typeface="Calibri" pitchFamily="34" charset="0"/>
              </a:rPr>
              <a:t>osmotskih laksativa</a:t>
            </a:r>
            <a:r>
              <a:rPr lang="sr-Latn-RS" sz="2800" b="1" dirty="0" smtClean="0">
                <a:solidFill>
                  <a:srgbClr val="C00000"/>
                </a:solidFill>
                <a:latin typeface="Calibri" pitchFamily="34" charset="0"/>
                <a:cs typeface="Calibri" pitchFamily="34" charset="0"/>
              </a:rPr>
              <a:t> </a:t>
            </a:r>
            <a:r>
              <a:rPr lang="vi-VN" sz="2800" b="1" dirty="0" smtClean="0">
                <a:solidFill>
                  <a:srgbClr val="C00000"/>
                </a:solidFill>
                <a:latin typeface="Calibri" pitchFamily="34" charset="0"/>
                <a:cs typeface="Calibri" pitchFamily="34" charset="0"/>
              </a:rPr>
              <a:t>tokom dana</a:t>
            </a:r>
            <a:r>
              <a:rPr lang="sr-Latn-RS" sz="2800" b="1" dirty="0" smtClean="0">
                <a:solidFill>
                  <a:srgbClr val="C00000"/>
                </a:solidFill>
                <a:latin typeface="Calibri" pitchFamily="34" charset="0"/>
                <a:cs typeface="Calibri" pitchFamily="34" charset="0"/>
              </a:rPr>
              <a:t> </a:t>
            </a:r>
            <a:r>
              <a:rPr lang="sr-Latn-RS" sz="2800" dirty="0" smtClean="0">
                <a:latin typeface="Calibri" pitchFamily="34" charset="0"/>
                <a:cs typeface="Calibri" pitchFamily="34" charset="0"/>
              </a:rPr>
              <a:t>(</a:t>
            </a:r>
            <a:r>
              <a:rPr lang="vi-VN" sz="2800" dirty="0" smtClean="0">
                <a:latin typeface="Calibri" pitchFamily="34" charset="0"/>
                <a:cs typeface="Calibri" pitchFamily="34" charset="0"/>
              </a:rPr>
              <a:t>laktuloza do 50 mL/dan i polietilen glikol do 14 g/dan</a:t>
            </a:r>
            <a:r>
              <a:rPr lang="sr-Latn-RS" sz="2800" dirty="0" smtClean="0">
                <a:latin typeface="Calibri" pitchFamily="34" charset="0"/>
                <a:cs typeface="Calibri" pitchFamily="34" charset="0"/>
              </a:rPr>
              <a:t>)</a:t>
            </a:r>
            <a:endParaRPr lang="vi-VN" sz="28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828801"/>
            <a:ext cx="8229600" cy="3352799"/>
          </a:xfrm>
        </p:spPr>
        <p:style>
          <a:lnRef idx="0">
            <a:schemeClr val="accent2"/>
          </a:lnRef>
          <a:fillRef idx="3">
            <a:schemeClr val="accent2"/>
          </a:fillRef>
          <a:effectRef idx="3">
            <a:schemeClr val="accent2"/>
          </a:effectRef>
          <a:fontRef idx="minor">
            <a:schemeClr val="lt1"/>
          </a:fontRef>
        </p:style>
        <p:txBody>
          <a:bodyPr>
            <a:normAutofit/>
          </a:bodyPr>
          <a:lstStyle/>
          <a:p>
            <a:endParaRPr lang="sr-Latn-RS" dirty="0" smtClean="0"/>
          </a:p>
          <a:p>
            <a:pPr algn="just"/>
            <a:r>
              <a:rPr lang="en-US" dirty="0" smtClean="0">
                <a:effectLst>
                  <a:outerShdw blurRad="38100" dist="38100" dir="2700000" algn="tl">
                    <a:srgbClr val="000000">
                      <a:alpha val="43137"/>
                    </a:srgbClr>
                  </a:outerShdw>
                </a:effectLst>
                <a:latin typeface="Calibri" pitchFamily="34" charset="0"/>
                <a:cs typeface="Calibri" pitchFamily="34" charset="0"/>
              </a:rPr>
              <a:t>Sa </a:t>
            </a:r>
            <a:r>
              <a:rPr lang="en-US" dirty="0" err="1" smtClean="0">
                <a:effectLst>
                  <a:outerShdw blurRad="38100" dist="38100" dir="2700000" algn="tl">
                    <a:srgbClr val="000000">
                      <a:alpha val="43137"/>
                    </a:srgbClr>
                  </a:outerShdw>
                </a:effectLst>
                <a:latin typeface="Calibri" pitchFamily="34" charset="0"/>
                <a:cs typeface="Calibri" pitchFamily="34" charset="0"/>
              </a:rPr>
              <a:t>dozama</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morfijuma</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korisnim</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za</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lečenje</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dispneje</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opasnost</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od</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klinički</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značajne</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respiratorne</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depresije</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nije</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sr-Latn-RS" dirty="0" smtClean="0">
                <a:effectLst>
                  <a:outerShdw blurRad="38100" dist="38100" dir="2700000" algn="tl">
                    <a:srgbClr val="000000">
                      <a:alpha val="43137"/>
                    </a:srgbClr>
                  </a:outerShdw>
                </a:effectLst>
                <a:latin typeface="Calibri" pitchFamily="34" charset="0"/>
                <a:cs typeface="Calibri" pitchFamily="34" charset="0"/>
              </a:rPr>
              <a:t>pokazana</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čak</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i</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kod</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starijih</a:t>
            </a:r>
            <a:r>
              <a:rPr lang="en-US" dirty="0" smtClean="0">
                <a:effectLst>
                  <a:outerShdw blurRad="38100" dist="38100" dir="2700000" algn="tl">
                    <a:srgbClr val="000000">
                      <a:alpha val="43137"/>
                    </a:srgbClr>
                  </a:outerShdw>
                </a:effectLst>
                <a:latin typeface="Calibri" pitchFamily="34" charset="0"/>
                <a:cs typeface="Calibri" pitchFamily="34" charset="0"/>
              </a:rPr>
              <a:t> </a:t>
            </a:r>
            <a:r>
              <a:rPr lang="en-US" dirty="0" err="1" smtClean="0">
                <a:effectLst>
                  <a:outerShdw blurRad="38100" dist="38100" dir="2700000" algn="tl">
                    <a:srgbClr val="000000">
                      <a:alpha val="43137"/>
                    </a:srgbClr>
                  </a:outerShdw>
                </a:effectLst>
                <a:latin typeface="Calibri" pitchFamily="34" charset="0"/>
                <a:cs typeface="Calibri" pitchFamily="34" charset="0"/>
              </a:rPr>
              <a:t>osoba</a:t>
            </a:r>
            <a:r>
              <a:rPr lang="en-US" dirty="0" smtClean="0">
                <a:effectLst>
                  <a:outerShdw blurRad="38100" dist="38100" dir="2700000" algn="tl">
                    <a:srgbClr val="000000">
                      <a:alpha val="43137"/>
                    </a:srgbClr>
                  </a:outerShdw>
                </a:effectLst>
                <a:latin typeface="Calibri" pitchFamily="34" charset="0"/>
                <a:cs typeface="Calibri" pitchFamily="34" charset="0"/>
              </a:rPr>
              <a:t>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9635" name="Picture 3"/>
          <p:cNvPicPr>
            <a:picLocks noChangeAspect="1" noChangeArrowheads="1"/>
          </p:cNvPicPr>
          <p:nvPr/>
        </p:nvPicPr>
        <p:blipFill>
          <a:blip r:embed="rId3"/>
          <a:srcRect/>
          <a:stretch>
            <a:fillRect/>
          </a:stretch>
        </p:blipFill>
        <p:spPr bwMode="auto">
          <a:xfrm>
            <a:off x="381000" y="383667"/>
            <a:ext cx="8441436" cy="5712333"/>
          </a:xfrm>
          <a:prstGeom prst="rect">
            <a:avLst/>
          </a:prstGeom>
          <a:noFill/>
          <a:ln w="9525">
            <a:noFill/>
            <a:miter lim="800000"/>
            <a:headEnd/>
            <a:tailEnd/>
          </a:ln>
          <a:effectLst/>
        </p:spPr>
      </p:pic>
      <p:sp>
        <p:nvSpPr>
          <p:cNvPr id="6" name="Rectangle 5"/>
          <p:cNvSpPr/>
          <p:nvPr/>
        </p:nvSpPr>
        <p:spPr>
          <a:xfrm>
            <a:off x="2895600" y="6120825"/>
            <a:ext cx="5715000" cy="584775"/>
          </a:xfrm>
          <a:prstGeom prst="rect">
            <a:avLst/>
          </a:prstGeom>
          <a:solidFill>
            <a:srgbClr val="00863D"/>
          </a:solidFill>
        </p:spPr>
        <p:style>
          <a:lnRef idx="0">
            <a:schemeClr val="accent2"/>
          </a:lnRef>
          <a:fillRef idx="3">
            <a:schemeClr val="accent2"/>
          </a:fillRef>
          <a:effectRef idx="3">
            <a:schemeClr val="accent2"/>
          </a:effectRef>
          <a:fontRef idx="minor">
            <a:schemeClr val="lt1"/>
          </a:fontRef>
        </p:style>
        <p:txBody>
          <a:bodyPr wrap="square">
            <a:spAutoFit/>
          </a:bodyPr>
          <a:lstStyle/>
          <a:p>
            <a:r>
              <a:rPr lang="pl-PL" sz="3200" dirty="0" smtClean="0">
                <a:solidFill>
                  <a:schemeClr val="bg1"/>
                </a:solidFill>
                <a:effectLst>
                  <a:outerShdw blurRad="38100" dist="38100" dir="2700000" algn="tl">
                    <a:srgbClr val="000000">
                      <a:alpha val="43137"/>
                    </a:srgbClr>
                  </a:outerShdw>
                </a:effectLst>
                <a:latin typeface="Calibri" pitchFamily="34" charset="0"/>
                <a:cs typeface="Calibri" pitchFamily="34" charset="0"/>
              </a:rPr>
              <a:t>PACIJENT I PORODICA U FOKUSU</a:t>
            </a:r>
            <a:endParaRPr lang="en-US" sz="3200" dirty="0">
              <a:solidFill>
                <a:schemeClr val="bg1"/>
              </a:solidFill>
              <a:effectLst>
                <a:outerShdw blurRad="38100" dist="38100" dir="2700000" algn="tl">
                  <a:srgbClr val="000000">
                    <a:alpha val="43137"/>
                  </a:srgbClr>
                </a:outerShdw>
              </a:effectLst>
              <a:latin typeface="Calibri" pitchFamily="34" charset="0"/>
              <a:cs typeface="Calibri" pitchFamily="34" charset="0"/>
            </a:endParaRPr>
          </a:p>
        </p:txBody>
      </p:sp>
      <p:sp>
        <p:nvSpPr>
          <p:cNvPr id="7" name="Rectangle 6"/>
          <p:cNvSpPr/>
          <p:nvPr/>
        </p:nvSpPr>
        <p:spPr>
          <a:xfrm>
            <a:off x="228600" y="420469"/>
            <a:ext cx="8763000" cy="646331"/>
          </a:xfrm>
          <a:prstGeom prst="rect">
            <a:avLst/>
          </a:prstGeom>
          <a:solidFill>
            <a:srgbClr val="00863D"/>
          </a:solidFill>
        </p:spPr>
        <p:style>
          <a:lnRef idx="0">
            <a:schemeClr val="accent2"/>
          </a:lnRef>
          <a:fillRef idx="3">
            <a:schemeClr val="accent2"/>
          </a:fillRef>
          <a:effectRef idx="3">
            <a:schemeClr val="accent2"/>
          </a:effectRef>
          <a:fontRef idx="minor">
            <a:schemeClr val="lt1"/>
          </a:fontRef>
        </p:style>
        <p:txBody>
          <a:bodyPr wrap="square">
            <a:spAutoFit/>
          </a:bodyPr>
          <a:lstStyle/>
          <a:p>
            <a:r>
              <a:rPr lang="sr-Latn-RS" sz="3600" b="1" dirty="0" smtClean="0">
                <a:solidFill>
                  <a:schemeClr val="bg1"/>
                </a:solidFill>
                <a:latin typeface="Calibri" pitchFamily="34" charset="0"/>
                <a:cs typeface="Calibri" pitchFamily="34" charset="0"/>
              </a:rPr>
              <a:t>INTEGRISANI MEDICINSKI MODEL,</a:t>
            </a:r>
            <a:r>
              <a:rPr lang="sr-Latn-RS" sz="3600" b="1" i="1" dirty="0" smtClean="0">
                <a:solidFill>
                  <a:schemeClr val="bg1"/>
                </a:solidFill>
                <a:latin typeface="Calibri" pitchFamily="34" charset="0"/>
                <a:cs typeface="Calibri" pitchFamily="34" charset="0"/>
              </a:rPr>
              <a:t>WHO 2007</a:t>
            </a:r>
            <a:r>
              <a:rPr lang="en-US" sz="3600" b="1" i="1" dirty="0" smtClean="0">
                <a:solidFill>
                  <a:schemeClr val="bg1"/>
                </a:solidFill>
                <a:latin typeface="Calibri" pitchFamily="34" charset="0"/>
                <a:cs typeface="Calibri" pitchFamily="34" charset="0"/>
              </a:rPr>
              <a:t>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dispneje</a:t>
            </a:r>
            <a:b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Anksiolitici </a:t>
            </a:r>
          </a:p>
        </p:txBody>
      </p:sp>
      <p:sp>
        <p:nvSpPr>
          <p:cNvPr id="3" name="Content Placeholder 2"/>
          <p:cNvSpPr>
            <a:spLocks noGrp="1"/>
          </p:cNvSpPr>
          <p:nvPr>
            <p:ph idx="1"/>
          </p:nvPr>
        </p:nvSpPr>
        <p:spPr/>
        <p:txBody>
          <a:bodyPr>
            <a:normAutofit/>
          </a:bodyPr>
          <a:lstStyle/>
          <a:p>
            <a:pPr>
              <a:buClr>
                <a:srgbClr val="C00000"/>
              </a:buClr>
            </a:pPr>
            <a:endPar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buClr>
                <a:srgbClr val="C00000"/>
              </a:buClr>
            </a:pP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Benzodiazepini</a:t>
            </a:r>
            <a:r>
              <a:rPr lang="en-US" sz="24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24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400" dirty="0" err="1" smtClean="0">
                <a:latin typeface="Calibri" pitchFamily="34" charset="0"/>
                <a:cs typeface="Calibri" pitchFamily="34" charset="0"/>
              </a:rPr>
              <a:t>Malo</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dokaza</a:t>
            </a:r>
            <a:r>
              <a:rPr lang="en-US" sz="2400" dirty="0" smtClean="0">
                <a:latin typeface="Calibri" pitchFamily="34" charset="0"/>
                <a:cs typeface="Calibri" pitchFamily="34" charset="0"/>
              </a:rPr>
              <a:t> o </a:t>
            </a:r>
            <a:r>
              <a:rPr lang="en-US" sz="2400" dirty="0" err="1" smtClean="0">
                <a:latin typeface="Calibri" pitchFamily="34" charset="0"/>
                <a:cs typeface="Calibri" pitchFamily="34" charset="0"/>
              </a:rPr>
              <a:t>efikasnosti</a:t>
            </a:r>
            <a:r>
              <a:rPr lang="sr-Latn-RS" sz="2400" dirty="0" smtClean="0">
                <a:latin typeface="Calibri" pitchFamily="34" charset="0"/>
                <a:cs typeface="Calibri" pitchFamily="34" charset="0"/>
              </a:rPr>
              <a:t> , iako se široko koriste u lečenju dispneje</a:t>
            </a:r>
          </a:p>
          <a:p>
            <a:pPr>
              <a:buClr>
                <a:srgbClr val="C00000"/>
              </a:buClr>
            </a:pPr>
            <a:r>
              <a:rPr lang="en-US" sz="2400" dirty="0" err="1" smtClean="0">
                <a:latin typeface="Calibri" pitchFamily="34" charset="0"/>
                <a:cs typeface="Calibri" pitchFamily="34" charset="0"/>
              </a:rPr>
              <a:t>Koristan</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efekt</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kod</a:t>
            </a:r>
            <a:r>
              <a:rPr lang="en-US" sz="2400" dirty="0" smtClean="0">
                <a:latin typeface="Calibri" pitchFamily="34" charset="0"/>
                <a:cs typeface="Calibri" pitchFamily="34" charset="0"/>
              </a:rPr>
              <a:t> </a:t>
            </a:r>
            <a:r>
              <a:rPr lang="en-US" sz="24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anksioznih</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anksioznost</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dodatno</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ote</a:t>
            </a:r>
            <a:r>
              <a:rPr lang="sr-Latn-RS" sz="2400" dirty="0" smtClean="0">
                <a:latin typeface="Calibri" pitchFamily="34" charset="0"/>
                <a:cs typeface="Calibri" pitchFamily="34" charset="0"/>
              </a:rPr>
              <a:t>ž</a:t>
            </a:r>
            <a:r>
              <a:rPr lang="en-US" sz="2400" dirty="0" err="1" smtClean="0">
                <a:latin typeface="Calibri" pitchFamily="34" charset="0"/>
                <a:cs typeface="Calibri" pitchFamily="34" charset="0"/>
              </a:rPr>
              <a:t>ava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dispneju</a:t>
            </a:r>
            <a:r>
              <a:rPr lang="sr-Latn-RS" sz="2400" dirty="0" smtClean="0">
                <a:latin typeface="Calibri" pitchFamily="34" charset="0"/>
                <a:cs typeface="Calibri" pitchFamily="34" charset="0"/>
              </a:rPr>
              <a:t>)</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 ograničenje</a:t>
            </a:r>
            <a:r>
              <a:rPr lang="sr-Latn-RS" sz="2400" dirty="0" smtClean="0">
                <a:latin typeface="Times New Roman"/>
                <a:cs typeface="Times New Roman"/>
              </a:rPr>
              <a:t>→</a:t>
            </a:r>
            <a:r>
              <a:rPr lang="sr-Latn-RS" sz="2400" dirty="0" smtClean="0">
                <a:latin typeface="Calibri" pitchFamily="34" charset="0"/>
                <a:cs typeface="Calibri" pitchFamily="34" charset="0"/>
              </a:rPr>
              <a:t>depresivno dejstvo na respiratorni centar</a:t>
            </a:r>
          </a:p>
          <a:p>
            <a:pPr>
              <a:buClr>
                <a:srgbClr val="C00000"/>
              </a:buClr>
            </a:pPr>
            <a:r>
              <a:rPr lang="sr-Latn-RS" sz="2400" dirty="0" smtClean="0">
                <a:latin typeface="Calibri" pitchFamily="34" charset="0"/>
                <a:cs typeface="Calibri" pitchFamily="34" charset="0"/>
              </a:rPr>
              <a:t>Z</a:t>
            </a:r>
            <a:r>
              <a:rPr lang="en-US" sz="2400" dirty="0" err="1" smtClean="0">
                <a:latin typeface="Calibri" pitchFamily="34" charset="0"/>
                <a:cs typeface="Calibri" pitchFamily="34" charset="0"/>
              </a:rPr>
              <a:t>abrinutost</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zbog</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respiratorne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depresije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kod</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pacijenata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sa</a:t>
            </a:r>
            <a:r>
              <a:rPr lang="en-US" sz="2400" dirty="0" smtClean="0">
                <a:latin typeface="Calibri" pitchFamily="34" charset="0"/>
                <a:cs typeface="Calibri" pitchFamily="34" charset="0"/>
              </a:rPr>
              <a:t> HOBP </a:t>
            </a:r>
            <a:r>
              <a:rPr lang="en-US" sz="2400" dirty="0" err="1" smtClean="0">
                <a:latin typeface="Calibri" pitchFamily="34" charset="0"/>
                <a:cs typeface="Calibri" pitchFamily="34" charset="0"/>
              </a:rPr>
              <a:t>koji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primaju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anksiolitike</a:t>
            </a:r>
            <a:r>
              <a:rPr lang="en-US" sz="2400" dirty="0" smtClean="0">
                <a:latin typeface="Calibri" pitchFamily="34" charset="0"/>
                <a:cs typeface="Calibri" pitchFamily="34" charset="0"/>
              </a:rPr>
              <a:t> je </a:t>
            </a:r>
            <a:r>
              <a:rPr lang="en-US" sz="2400" dirty="0" err="1" smtClean="0">
                <a:latin typeface="Calibri" pitchFamily="34" charset="0"/>
                <a:cs typeface="Calibri" pitchFamily="34" charset="0"/>
              </a:rPr>
              <a:t>neosnovana</a:t>
            </a:r>
            <a:r>
              <a:rPr lang="sr-Latn-RS" sz="2400" dirty="0" smtClean="0">
                <a:latin typeface="Calibri" pitchFamily="34" charset="0"/>
                <a:cs typeface="Calibri" pitchFamily="34" charset="0"/>
              </a:rPr>
              <a:t> (24)</a:t>
            </a:r>
          </a:p>
          <a:p>
            <a:pPr>
              <a:buClr>
                <a:srgbClr val="C00000"/>
              </a:buClr>
            </a:pPr>
            <a:endParaRPr lang="sr-Latn-RS" sz="2800" dirty="0" smtClean="0">
              <a:latin typeface="Calibri" pitchFamily="34" charset="0"/>
              <a:cs typeface="Calibri" pitchFamily="34" charset="0"/>
            </a:endParaRPr>
          </a:p>
          <a:p>
            <a:pPr>
              <a:buClr>
                <a:srgbClr val="C00000"/>
              </a:buClr>
            </a:pPr>
            <a:endParaRPr lang="en-US" sz="2800" dirty="0">
              <a:latin typeface="Calibri" pitchFamily="34" charset="0"/>
              <a:cs typeface="Calibri" pitchFamily="34" charset="0"/>
            </a:endParaRPr>
          </a:p>
        </p:txBody>
      </p:sp>
      <p:sp>
        <p:nvSpPr>
          <p:cNvPr id="5" name="Rectangle 4"/>
          <p:cNvSpPr/>
          <p:nvPr/>
        </p:nvSpPr>
        <p:spPr>
          <a:xfrm>
            <a:off x="1371600" y="6122313"/>
            <a:ext cx="7467600" cy="430887"/>
          </a:xfrm>
          <a:prstGeom prst="rect">
            <a:avLst/>
          </a:prstGeom>
        </p:spPr>
        <p:txBody>
          <a:bodyPr wrap="square">
            <a:spAutoFit/>
          </a:bodyPr>
          <a:lstStyle/>
          <a:p>
            <a:pPr algn="r"/>
            <a:r>
              <a:rPr lang="en-US" sz="1100" dirty="0" smtClean="0">
                <a:latin typeface="Calibri" pitchFamily="34" charset="0"/>
                <a:cs typeface="Calibri" pitchFamily="34" charset="0"/>
              </a:rPr>
              <a:t>24. Derek, D. et al. (2004). Oxford Textbook of Palliative Medicine, pp. 904</a:t>
            </a:r>
            <a:br>
              <a:rPr lang="en-US" sz="1100" dirty="0" smtClean="0">
                <a:latin typeface="Calibri" pitchFamily="34" charset="0"/>
                <a:cs typeface="Calibri" pitchFamily="34" charset="0"/>
              </a:rPr>
            </a:br>
            <a:endParaRPr lang="en-US" sz="11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dispneje</a:t>
            </a:r>
            <a:b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Anksiolitici </a:t>
            </a:r>
          </a:p>
        </p:txBody>
      </p:sp>
      <p:sp>
        <p:nvSpPr>
          <p:cNvPr id="3" name="Content Placeholder 2"/>
          <p:cNvSpPr>
            <a:spLocks noGrp="1"/>
          </p:cNvSpPr>
          <p:nvPr>
            <p:ph idx="1"/>
          </p:nvPr>
        </p:nvSpPr>
        <p:spPr/>
        <p:txBody>
          <a:bodyPr>
            <a:normAutofit/>
          </a:bodyPr>
          <a:lstStyle/>
          <a:p>
            <a:pPr>
              <a:buClr>
                <a:srgbClr val="C00000"/>
              </a:buClr>
            </a:pPr>
            <a:r>
              <a:rPr lang="sr-Latn-RS" sz="2800" dirty="0" smtClean="0">
                <a:latin typeface="Calibri" pitchFamily="34" charset="0"/>
                <a:cs typeface="Calibri" pitchFamily="34" charset="0"/>
              </a:rPr>
              <a:t>P</a:t>
            </a:r>
            <a:r>
              <a:rPr lang="en-US" sz="2800" dirty="0" err="1" smtClean="0">
                <a:latin typeface="Calibri" pitchFamily="34" charset="0"/>
                <a:cs typeface="Calibri" pitchFamily="34" charset="0"/>
              </a:rPr>
              <a:t>oč</a:t>
            </a:r>
            <a:r>
              <a:rPr lang="sr-Latn-RS" sz="2800" dirty="0" smtClean="0">
                <a:latin typeface="Calibri" pitchFamily="34" charset="0"/>
                <a:cs typeface="Calibri" pitchFamily="34" charset="0"/>
              </a:rPr>
              <a:t>inje se sa </a:t>
            </a:r>
            <a:r>
              <a:rPr lang="en-US" sz="2800" dirty="0" err="1" smtClean="0">
                <a:latin typeface="Calibri" pitchFamily="34" charset="0"/>
                <a:cs typeface="Calibri" pitchFamily="34" charset="0"/>
              </a:rPr>
              <a:t>nisko</a:t>
            </a:r>
            <a:r>
              <a:rPr lang="sr-Latn-RS" sz="2800" dirty="0" smtClean="0">
                <a:latin typeface="Calibri" pitchFamily="34" charset="0"/>
                <a:cs typeface="Calibri" pitchFamily="34" charset="0"/>
              </a:rPr>
              <a:t>m dozom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polako</a:t>
            </a:r>
            <a:r>
              <a:rPr lang="sr-Latn-RS" sz="2800" dirty="0" smtClean="0">
                <a:latin typeface="Calibri" pitchFamily="34" charset="0"/>
                <a:cs typeface="Calibri" pitchFamily="34" charset="0"/>
              </a:rPr>
              <a:t> se povećava</a:t>
            </a:r>
            <a:r>
              <a:rPr lang="en-US"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pPr>
              <a:buClr>
                <a:srgbClr val="C00000"/>
              </a:buClr>
            </a:pP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Lorazepam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ima</a:t>
            </a:r>
            <a:r>
              <a:rPr lang="en-US" sz="2800" dirty="0" smtClean="0">
                <a:latin typeface="Calibri" pitchFamily="34" charset="0"/>
                <a:cs typeface="Calibri" pitchFamily="34" charset="0"/>
              </a:rPr>
              <a:t> </a:t>
            </a:r>
            <a:r>
              <a:rPr lang="en-US" sz="2800" u="sng" dirty="0" err="1" smtClean="0">
                <a:latin typeface="Calibri" pitchFamily="34" charset="0"/>
                <a:cs typeface="Calibri" pitchFamily="34" charset="0"/>
              </a:rPr>
              <a:t>prednost</a:t>
            </a:r>
            <a:r>
              <a:rPr lang="en-US" sz="2800" dirty="0" smtClean="0">
                <a:latin typeface="Calibri" pitchFamily="34" charset="0"/>
                <a:cs typeface="Calibri" pitchFamily="34" charset="0"/>
              </a:rPr>
              <a:t> u </a:t>
            </a:r>
            <a:r>
              <a:rPr lang="en-US" sz="2800" dirty="0" err="1" smtClean="0">
                <a:latin typeface="Calibri" pitchFamily="34" charset="0"/>
                <a:cs typeface="Calibri" pitchFamily="34" charset="0"/>
              </a:rPr>
              <a:t>odnosu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na</a:t>
            </a:r>
            <a:r>
              <a:rPr lang="en-US" sz="2800" dirty="0" smtClean="0">
                <a:latin typeface="Calibri" pitchFamily="34" charset="0"/>
                <a:cs typeface="Calibri" pitchFamily="34" charset="0"/>
              </a:rPr>
              <a:t> </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Diazepam </a:t>
            </a:r>
            <a:endParaRPr lang="sr-Latn-R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buClr>
                <a:srgbClr val="C00000"/>
              </a:buClr>
              <a:buNone/>
            </a:pPr>
            <a:r>
              <a:rPr lang="sr-Latn-RS" sz="2200" dirty="0" smtClean="0">
                <a:latin typeface="Calibri" pitchFamily="34" charset="0"/>
                <a:cs typeface="Calibri" pitchFamily="34" charset="0"/>
              </a:rPr>
              <a:t>      </a:t>
            </a:r>
            <a:r>
              <a:rPr lang="sr-Latn-RS" sz="2400" dirty="0" smtClean="0">
                <a:latin typeface="Calibri" pitchFamily="34" charset="0"/>
                <a:cs typeface="Calibri" pitchFamily="34" charset="0"/>
              </a:rPr>
              <a:t>M</a:t>
            </a:r>
            <a:r>
              <a:rPr lang="en-US" sz="2400" dirty="0" err="1" smtClean="0">
                <a:latin typeface="Calibri" pitchFamily="34" charset="0"/>
                <a:cs typeface="Calibri" pitchFamily="34" charset="0"/>
              </a:rPr>
              <a:t>ože</a:t>
            </a:r>
            <a:r>
              <a:rPr lang="en-US" sz="2400" dirty="0" smtClean="0">
                <a:latin typeface="Calibri" pitchFamily="34" charset="0"/>
                <a:cs typeface="Calibri" pitchFamily="34" charset="0"/>
              </a:rPr>
              <a:t> se </a:t>
            </a:r>
            <a:r>
              <a:rPr lang="en-US" sz="2400" dirty="0" err="1" smtClean="0">
                <a:latin typeface="Calibri" pitchFamily="34" charset="0"/>
                <a:cs typeface="Calibri" pitchFamily="34" charset="0"/>
              </a:rPr>
              <a:t>dati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sublingvalno</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ima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brži</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p</a:t>
            </a:r>
            <a:r>
              <a:rPr lang="en-US" sz="2400" dirty="0" err="1" smtClean="0">
                <a:latin typeface="Calibri" pitchFamily="34" charset="0"/>
                <a:cs typeface="Calibri" pitchFamily="34" charset="0"/>
              </a:rPr>
              <a:t>očetak</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kraće</a:t>
            </a:r>
            <a:r>
              <a:rPr lang="sr-Latn-RS" sz="2400" dirty="0" smtClean="0">
                <a:latin typeface="Calibri" pitchFamily="34" charset="0"/>
                <a:cs typeface="Calibri" pitchFamily="34" charset="0"/>
              </a:rPr>
              <a:t> vreme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delovanje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od</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Diazepama</a:t>
            </a:r>
            <a:endParaRPr lang="sr-Latn-RS" sz="2400" dirty="0" smtClean="0">
              <a:latin typeface="Calibri" pitchFamily="34" charset="0"/>
              <a:cs typeface="Calibri" pitchFamily="34" charset="0"/>
            </a:endParaRPr>
          </a:p>
          <a:p>
            <a:pPr>
              <a:buClr>
                <a:srgbClr val="C00000"/>
              </a:buClr>
            </a:pPr>
            <a:endParaRPr lang="sr-Latn-RS" sz="2400" b="1" dirty="0" smtClean="0">
              <a:latin typeface="Calibri" pitchFamily="34" charset="0"/>
              <a:cs typeface="Calibri" pitchFamily="34" charset="0"/>
            </a:endParaRPr>
          </a:p>
          <a:p>
            <a:pPr>
              <a:buClr>
                <a:srgbClr val="C00000"/>
              </a:buClr>
            </a:pPr>
            <a:r>
              <a:rPr lang="en-US" sz="2800" b="1" dirty="0" err="1" smtClean="0">
                <a:latin typeface="Calibri" pitchFamily="34" charset="0"/>
                <a:cs typeface="Calibri" pitchFamily="34" charset="0"/>
              </a:rPr>
              <a:t>Lorazepam</a:t>
            </a:r>
            <a:r>
              <a:rPr lang="en-US" sz="2800" dirty="0" smtClean="0">
                <a:latin typeface="Calibri" pitchFamily="34" charset="0"/>
                <a:cs typeface="Calibri" pitchFamily="34" charset="0"/>
              </a:rPr>
              <a:t> 0.5-2mg </a:t>
            </a:r>
            <a:r>
              <a:rPr lang="en-US" sz="2800" dirty="0" err="1" smtClean="0">
                <a:latin typeface="Calibri" pitchFamily="34" charset="0"/>
                <a:cs typeface="Calibri" pitchFamily="34" charset="0"/>
              </a:rPr>
              <a:t>sl</a:t>
            </a:r>
            <a:r>
              <a:rPr lang="en-US" sz="2800" dirty="0" smtClean="0">
                <a:latin typeface="Calibri" pitchFamily="34" charset="0"/>
                <a:cs typeface="Calibri" pitchFamily="34" charset="0"/>
              </a:rPr>
              <a:t>/</a:t>
            </a:r>
            <a:r>
              <a:rPr lang="en-US" sz="2800" dirty="0" err="1" smtClean="0">
                <a:latin typeface="Calibri" pitchFamily="34" charset="0"/>
                <a:cs typeface="Calibri" pitchFamily="34" charset="0"/>
              </a:rPr>
              <a:t>po</a:t>
            </a:r>
            <a:r>
              <a:rPr lang="sr-Latn-RS" sz="2800" dirty="0" smtClean="0">
                <a:latin typeface="Calibri" pitchFamily="34" charset="0"/>
                <a:cs typeface="Calibri" pitchFamily="34" charset="0"/>
              </a:rPr>
              <a:t>.</a:t>
            </a:r>
            <a:r>
              <a:rPr lang="en-US" sz="2800" dirty="0" smtClean="0">
                <a:latin typeface="Calibri" pitchFamily="34" charset="0"/>
                <a:cs typeface="Calibri" pitchFamily="34" charset="0"/>
              </a:rPr>
              <a:t> pp </a:t>
            </a:r>
            <a:endParaRPr lang="sr-Latn-RS" sz="2800" dirty="0" smtClean="0">
              <a:latin typeface="Calibri" pitchFamily="34" charset="0"/>
              <a:cs typeface="Calibri" pitchFamily="34" charset="0"/>
            </a:endParaRPr>
          </a:p>
          <a:p>
            <a:pPr>
              <a:buClr>
                <a:srgbClr val="C00000"/>
              </a:buClr>
            </a:pPr>
            <a:r>
              <a:rPr lang="en-US" sz="2800" b="1" dirty="0" smtClean="0">
                <a:latin typeface="Calibri" pitchFamily="34" charset="0"/>
                <a:cs typeface="Calibri" pitchFamily="34" charset="0"/>
              </a:rPr>
              <a:t>Diazepam</a:t>
            </a:r>
            <a:r>
              <a:rPr lang="en-US" sz="2800" dirty="0" smtClean="0">
                <a:latin typeface="Calibri" pitchFamily="34" charset="0"/>
                <a:cs typeface="Calibri" pitchFamily="34" charset="0"/>
              </a:rPr>
              <a:t> 2-5mg </a:t>
            </a:r>
            <a:r>
              <a:rPr lang="sr-Latn-RS" sz="2800" dirty="0" smtClean="0">
                <a:latin typeface="Calibri" pitchFamily="34" charset="0"/>
                <a:cs typeface="Calibri" pitchFamily="34" charset="0"/>
              </a:rPr>
              <a:t>po.</a:t>
            </a:r>
            <a:r>
              <a:rPr lang="en-US" sz="2800" dirty="0" err="1" smtClean="0">
                <a:latin typeface="Calibri" pitchFamily="34" charset="0"/>
                <a:cs typeface="Calibri" pitchFamily="34" charset="0"/>
              </a:rPr>
              <a:t>uveče</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a:t>
            </a:r>
            <a:r>
              <a:rPr lang="en-US" sz="2800" dirty="0" err="1" smtClean="0">
                <a:latin typeface="Calibri" pitchFamily="34" charset="0"/>
                <a:cs typeface="Calibri" pitchFamily="34" charset="0"/>
              </a:rPr>
              <a:t>jednom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dnevno</a:t>
            </a:r>
            <a:r>
              <a:rPr lang="sr-Latn-RS" sz="2800" dirty="0" smtClean="0">
                <a:latin typeface="Calibri" pitchFamily="34" charset="0"/>
                <a:cs typeface="Calibri" pitchFamily="34" charset="0"/>
              </a:rPr>
              <a:t> /v</a:t>
            </a:r>
            <a:r>
              <a:rPr lang="en-US" sz="2800" dirty="0" err="1" smtClean="0">
                <a:latin typeface="Calibri" pitchFamily="34" charset="0"/>
                <a:cs typeface="Calibri" pitchFamily="34" charset="0"/>
              </a:rPr>
              <a:t>reme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poluraspada</a:t>
            </a:r>
            <a:r>
              <a:rPr lang="sr-Latn-RS" sz="2800" dirty="0" smtClean="0">
                <a:latin typeface="Calibri" pitchFamily="34" charset="0"/>
                <a:cs typeface="Calibri" pitchFamily="34" charset="0"/>
              </a:rPr>
              <a:t> </a:t>
            </a:r>
            <a:r>
              <a:rPr lang="en-US" sz="2800" dirty="0" smtClean="0">
                <a:latin typeface="Calibri" pitchFamily="34" charset="0"/>
                <a:cs typeface="Calibri" pitchFamily="34" charset="0"/>
              </a:rPr>
              <a:t>36</a:t>
            </a:r>
            <a:r>
              <a:rPr lang="sr-Latn-RS" sz="2800" dirty="0" smtClean="0">
                <a:latin typeface="Calibri" pitchFamily="34" charset="0"/>
                <a:cs typeface="Calibri" pitchFamily="34" charset="0"/>
              </a:rPr>
              <a:t>h)</a:t>
            </a:r>
          </a:p>
          <a:p>
            <a:pPr>
              <a:buClr>
                <a:srgbClr val="C00000"/>
              </a:buClr>
            </a:pPr>
            <a:endParaRPr lang="sr-Latn-RS" sz="2800" dirty="0" smtClean="0">
              <a:latin typeface="Calibri" pitchFamily="34" charset="0"/>
              <a:cs typeface="Calibri" pitchFamily="34" charset="0"/>
            </a:endParaRPr>
          </a:p>
          <a:p>
            <a:pPr>
              <a:buClr>
                <a:srgbClr val="C00000"/>
              </a:buClr>
            </a:pPr>
            <a:endParaRPr lang="en-US" sz="28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dispneje</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Antidepresivi</a:t>
            </a:r>
          </a:p>
        </p:txBody>
      </p:sp>
      <p:sp>
        <p:nvSpPr>
          <p:cNvPr id="3" name="Content Placeholder 2"/>
          <p:cNvSpPr>
            <a:spLocks noGrp="1"/>
          </p:cNvSpPr>
          <p:nvPr>
            <p:ph idx="1"/>
          </p:nvPr>
        </p:nvSpPr>
        <p:spPr/>
        <p:txBody>
          <a:bodyPr>
            <a:normAutofit/>
          </a:bodyPr>
          <a:lstStyle/>
          <a:p>
            <a:pPr>
              <a:buClr>
                <a:srgbClr val="C00000"/>
              </a:buClr>
            </a:pPr>
            <a:r>
              <a:rPr lang="en-US" sz="2800" b="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Triciklični</a:t>
            </a:r>
            <a:r>
              <a:rPr lang="en-US" sz="2800" b="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2800" b="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antidepresivi </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kod</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depresivnih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pacijenata</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završnom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stadijumom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plućne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bolesti</a:t>
            </a:r>
            <a:endParaRPr lang="sr-Latn-RS" sz="2800" dirty="0" smtClean="0">
              <a:latin typeface="Calibri" pitchFamily="34" charset="0"/>
              <a:cs typeface="Calibri" pitchFamily="34" charset="0"/>
            </a:endParaRPr>
          </a:p>
          <a:p>
            <a:pPr>
              <a:buClr>
                <a:srgbClr val="C00000"/>
              </a:buClr>
            </a:pPr>
            <a:r>
              <a:rPr lang="en-US" sz="2800" dirty="0" err="1" smtClean="0">
                <a:latin typeface="Calibri" pitchFamily="34" charset="0"/>
                <a:cs typeface="Calibri" pitchFamily="34" charset="0"/>
              </a:rPr>
              <a:t>Blagotvorno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za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anksioznost</a:t>
            </a:r>
            <a:endParaRPr lang="en-US" sz="2800" dirty="0" smtClean="0">
              <a:latin typeface="Calibri" pitchFamily="34" charset="0"/>
              <a:cs typeface="Calibri" pitchFamily="34" charset="0"/>
            </a:endParaRPr>
          </a:p>
          <a:p>
            <a:pPr>
              <a:buClr>
                <a:srgbClr val="C00000"/>
              </a:buClr>
            </a:pPr>
            <a:r>
              <a:rPr lang="sr-Latn-RS" sz="2800" dirty="0" smtClean="0">
                <a:latin typeface="Calibri" pitchFamily="34" charset="0"/>
                <a:cs typeface="Calibri" pitchFamily="34" charset="0"/>
              </a:rPr>
              <a:t>Neubedljivi </a:t>
            </a:r>
            <a:r>
              <a:rPr lang="vi-VN" sz="2800" dirty="0" smtClean="0">
                <a:latin typeface="Calibri" pitchFamily="34" charset="0"/>
                <a:cs typeface="Calibri" pitchFamily="34" charset="0"/>
              </a:rPr>
              <a:t>dokazi koji podržavaju upotrebu antidepresiva u ublažavanju dispneje</a:t>
            </a:r>
            <a:endParaRPr lang="sr-Latn-RS" sz="2800" dirty="0" smtClean="0">
              <a:latin typeface="Calibri" pitchFamily="34" charset="0"/>
              <a:cs typeface="Calibri" pitchFamily="34" charset="0"/>
            </a:endParaRPr>
          </a:p>
          <a:p>
            <a:pPr>
              <a:buClr>
                <a:srgbClr val="C00000"/>
              </a:buClr>
            </a:pPr>
            <a:endParaRPr lang="sr-Latn-RS" sz="2800" dirty="0" smtClean="0">
              <a:latin typeface="Calibri" pitchFamily="34" charset="0"/>
              <a:cs typeface="Calibri" pitchFamily="34" charset="0"/>
            </a:endParaRPr>
          </a:p>
          <a:p>
            <a:pPr>
              <a:buClr>
                <a:srgbClr val="C00000"/>
              </a:buClr>
            </a:pPr>
            <a:r>
              <a:rPr lang="vi-VN" sz="2800" dirty="0" smtClean="0">
                <a:latin typeface="Calibri" pitchFamily="34" charset="0"/>
                <a:cs typeface="Calibri" pitchFamily="34" charset="0"/>
              </a:rPr>
              <a:t>Međutim, najbolje kliničke smernice i dalje preporučuju da</a:t>
            </a:r>
            <a:r>
              <a:rPr lang="sr-Latn-RS" sz="2800" dirty="0" smtClean="0">
                <a:latin typeface="Calibri" pitchFamily="34" charset="0"/>
                <a:cs typeface="Calibri" pitchFamily="34" charset="0"/>
              </a:rPr>
              <a:t> lekovi</a:t>
            </a:r>
            <a:r>
              <a:rPr lang="vi-VN" sz="2800" dirty="0" smtClean="0">
                <a:latin typeface="Calibri" pitchFamily="34" charset="0"/>
                <a:cs typeface="Calibri" pitchFamily="34" charset="0"/>
              </a:rPr>
              <a:t> kao što su </a:t>
            </a: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L</a:t>
            </a:r>
            <a:r>
              <a:rPr lang="vi-VN"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orazepam</a:t>
            </a:r>
            <a:r>
              <a:rPr lang="vi-VN" sz="2800" dirty="0" smtClean="0">
                <a:latin typeface="Calibri" pitchFamily="34" charset="0"/>
                <a:cs typeface="Calibri" pitchFamily="34" charset="0"/>
              </a:rPr>
              <a:t> ili </a:t>
            </a: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K</a:t>
            </a:r>
            <a:r>
              <a:rPr lang="vi-VN"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lonazepam</a:t>
            </a:r>
            <a:r>
              <a:rPr lang="vi-VN" sz="2800" dirty="0" smtClean="0">
                <a:latin typeface="Calibri" pitchFamily="34" charset="0"/>
                <a:cs typeface="Calibri" pitchFamily="34" charset="0"/>
              </a:rPr>
              <a:t> budu lako dostupni</a:t>
            </a:r>
            <a:endParaRPr lang="en-US" sz="2800" dirty="0" smtClean="0">
              <a:latin typeface="Calibri" pitchFamily="34" charset="0"/>
              <a:cs typeface="Calibri" pitchFamily="34" charset="0"/>
            </a:endParaRPr>
          </a:p>
          <a:p>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S</a:t>
            </a:r>
            <a:r>
              <a:rPr lang="en-US" sz="3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elektivni</a:t>
            </a:r>
            <a:r>
              <a:rPr lang="en-U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inhibitori</a:t>
            </a:r>
            <a:r>
              <a:rPr lang="en-U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ponovnog</a:t>
            </a:r>
            <a:r>
              <a:rPr lang="en-U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preuzimanja</a:t>
            </a:r>
            <a:r>
              <a:rPr lang="en-U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serotonina</a:t>
            </a: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kod dispneje</a:t>
            </a:r>
            <a:endParaRPr lang="en-US" sz="36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r>
              <a:rPr lang="sr-Latn-RS" sz="2800" dirty="0" smtClean="0">
                <a:latin typeface="Calibri" pitchFamily="34" charset="0"/>
                <a:cs typeface="Calibri" pitchFamily="34" charset="0"/>
              </a:rPr>
              <a:t>Za p</a:t>
            </a:r>
            <a:r>
              <a:rPr lang="en-US" sz="2800" dirty="0" err="1" smtClean="0">
                <a:latin typeface="Calibri" pitchFamily="34" charset="0"/>
                <a:cs typeface="Calibri" pitchFamily="34" charset="0"/>
              </a:rPr>
              <a:t>acijent</a:t>
            </a:r>
            <a:r>
              <a:rPr lang="sr-Latn-RS" sz="2800" dirty="0" smtClean="0">
                <a:latin typeface="Calibri" pitchFamily="34" charset="0"/>
                <a:cs typeface="Calibri" pitchFamily="34" charset="0"/>
              </a:rPr>
              <a:t>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sa</a:t>
            </a:r>
            <a:r>
              <a:rPr lang="en-US" sz="2800" dirty="0" smtClean="0">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napadima</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dispneje</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latin typeface="Calibri" pitchFamily="34" charset="0"/>
                <a:cs typeface="Calibri" pitchFamily="34" charset="0"/>
              </a:rPr>
              <a:t>praćen</a:t>
            </a:r>
            <a:r>
              <a:rPr lang="sr-Latn-RS" sz="2800" dirty="0" smtClean="0">
                <a:latin typeface="Calibri" pitchFamily="34" charset="0"/>
                <a:cs typeface="Calibri" pitchFamily="34" charset="0"/>
              </a:rPr>
              <a:t>e</a:t>
            </a:r>
            <a:r>
              <a:rPr lang="en-US" sz="2800" dirty="0" smtClean="0">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anksioznošću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ili</a:t>
            </a:r>
            <a:r>
              <a:rPr lang="en-US" sz="2800" dirty="0" smtClean="0">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napadima</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panike</a:t>
            </a:r>
            <a:endPar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endParaRPr lang="sr-Latn-RS" sz="2800" dirty="0" smtClean="0">
              <a:latin typeface="Calibri" pitchFamily="34" charset="0"/>
              <a:cs typeface="Calibri" pitchFamily="34" charset="0"/>
            </a:endParaRPr>
          </a:p>
          <a:p>
            <a:r>
              <a:rPr lang="sr-Latn-RS" sz="2800" dirty="0" smtClean="0">
                <a:latin typeface="Calibri" pitchFamily="34" charset="0"/>
                <a:cs typeface="Calibri" pitchFamily="34" charset="0"/>
              </a:rPr>
              <a:t>I</a:t>
            </a:r>
            <a:r>
              <a:rPr lang="en-US" sz="2800" dirty="0" err="1" smtClean="0">
                <a:latin typeface="Calibri" pitchFamily="34" charset="0"/>
                <a:cs typeface="Calibri" pitchFamily="34" charset="0"/>
              </a:rPr>
              <a:t>maju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direktan</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efekat</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područje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mozga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kontroliše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percepciju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dispneje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mogu</a:t>
            </a:r>
            <a:r>
              <a:rPr lang="sr-Latn-RS" sz="2800" dirty="0" smtClean="0">
                <a:latin typeface="Calibri" pitchFamily="34" charset="0"/>
                <a:cs typeface="Calibri" pitchFamily="34" charset="0"/>
              </a:rPr>
              <a:t> </a:t>
            </a:r>
            <a:r>
              <a:rPr lang="en-US" sz="2800" dirty="0" smtClean="0">
                <a:latin typeface="Calibri" pitchFamily="34" charset="0"/>
                <a:cs typeface="Calibri" pitchFamily="34" charset="0"/>
              </a:rPr>
              <a:t>se </a:t>
            </a:r>
            <a:r>
              <a:rPr lang="en-US" sz="2800" dirty="0" err="1" smtClean="0">
                <a:latin typeface="Calibri" pitchFamily="34" charset="0"/>
                <a:cs typeface="Calibri" pitchFamily="34" charset="0"/>
              </a:rPr>
              <a:t>koristiti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kao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pomoćni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lek</a:t>
            </a:r>
            <a:endParaRPr lang="sr-Latn-RS" sz="2800" dirty="0" smtClean="0">
              <a:latin typeface="Calibri" pitchFamily="34" charset="0"/>
              <a:cs typeface="Calibri" pitchFamily="34" charset="0"/>
            </a:endParaRPr>
          </a:p>
          <a:p>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S</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ertralin</a:t>
            </a:r>
            <a:r>
              <a:rPr lang="en-U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smtClean="0">
                <a:latin typeface="Calibri" pitchFamily="34" charset="0"/>
                <a:cs typeface="Calibri" pitchFamily="34" charset="0"/>
              </a:rPr>
              <a:t>25</a:t>
            </a:r>
            <a:r>
              <a:rPr lang="sr-Latn-RS" sz="2800" dirty="0" smtClean="0">
                <a:latin typeface="Calibri" pitchFamily="34" charset="0"/>
                <a:cs typeface="Calibri" pitchFamily="34" charset="0"/>
              </a:rPr>
              <a:t> - </a:t>
            </a:r>
            <a:r>
              <a:rPr lang="en-US" sz="2800" dirty="0" smtClean="0">
                <a:latin typeface="Calibri" pitchFamily="34" charset="0"/>
                <a:cs typeface="Calibri" pitchFamily="34" charset="0"/>
              </a:rPr>
              <a:t>50 mg/</a:t>
            </a:r>
            <a:r>
              <a:rPr lang="en-US" sz="2800" dirty="0" err="1" smtClean="0">
                <a:latin typeface="Calibri" pitchFamily="34" charset="0"/>
                <a:cs typeface="Calibri" pitchFamily="34" charset="0"/>
              </a:rPr>
              <a:t>dan</a:t>
            </a:r>
            <a:r>
              <a:rPr lang="sr-Latn-RS" sz="2800" dirty="0" smtClean="0">
                <a:latin typeface="Calibri" pitchFamily="34" charset="0"/>
                <a:cs typeface="Calibri" pitchFamily="34" charset="0"/>
              </a:rPr>
              <a:t> po.</a:t>
            </a:r>
            <a:endParaRPr lang="en-US" sz="28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dispneje</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Mukolitici</a:t>
            </a:r>
            <a:endParaRPr lang="en-US" sz="3600" dirty="0"/>
          </a:p>
        </p:txBody>
      </p:sp>
      <p:sp>
        <p:nvSpPr>
          <p:cNvPr id="3" name="Content Placeholder 2"/>
          <p:cNvSpPr>
            <a:spLocks noGrp="1"/>
          </p:cNvSpPr>
          <p:nvPr>
            <p:ph idx="1"/>
          </p:nvPr>
        </p:nvSpPr>
        <p:spPr/>
        <p:txBody>
          <a:bodyPr>
            <a:normAutofit/>
          </a:bodyPr>
          <a:lstStyle/>
          <a:p>
            <a:pPr>
              <a:buClr>
                <a:srgbClr val="C00000"/>
              </a:buClr>
              <a:buFont typeface="Wingdings" pitchFamily="2" charset="2"/>
              <a:buChar char="§"/>
            </a:pPr>
            <a:r>
              <a:rPr lang="en-US" sz="2800" dirty="0" smtClean="0">
                <a:latin typeface="Calibri" pitchFamily="34" charset="0"/>
                <a:cs typeface="Calibri" pitchFamily="34" charset="0"/>
              </a:rPr>
              <a:t>N-</a:t>
            </a:r>
            <a:r>
              <a:rPr lang="en-US" sz="2800" dirty="0" err="1" smtClean="0">
                <a:latin typeface="Calibri" pitchFamily="34" charset="0"/>
                <a:cs typeface="Calibri" pitchFamily="34" charset="0"/>
              </a:rPr>
              <a:t>acetilcistein</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Fluimucil) per os</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ili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inhalaci</a:t>
            </a:r>
            <a:r>
              <a:rPr lang="sr-Latn-RS" sz="2800" dirty="0" smtClean="0">
                <a:latin typeface="Calibri" pitchFamily="34" charset="0"/>
                <a:cs typeface="Calibri" pitchFamily="34" charset="0"/>
              </a:rPr>
              <a:t>ono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pomoći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će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pacijentima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prekomernom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ili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viskoznom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sluz</a:t>
            </a:r>
            <a:r>
              <a:rPr lang="sr-Latn-RS" sz="2800" dirty="0"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da</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eliminišu </a:t>
            </a:r>
            <a:r>
              <a:rPr lang="en-US" sz="2800" dirty="0" err="1" smtClean="0">
                <a:latin typeface="Calibri" pitchFamily="34" charset="0"/>
                <a:cs typeface="Calibri" pitchFamily="34" charset="0"/>
              </a:rPr>
              <a:t>sekret</a:t>
            </a:r>
            <a:endParaRPr lang="sr-Latn-RS" sz="2800" dirty="0" smtClean="0">
              <a:latin typeface="Calibri" pitchFamily="34" charset="0"/>
              <a:cs typeface="Calibri" pitchFamily="34" charset="0"/>
            </a:endParaRPr>
          </a:p>
          <a:p>
            <a:pPr>
              <a:buClr>
                <a:srgbClr val="C00000"/>
              </a:buClr>
              <a:buFont typeface="Wingdings" pitchFamily="2" charset="2"/>
              <a:buChar char="§"/>
            </a:pPr>
            <a:endParaRPr lang="en-US" sz="2800" dirty="0" smtClean="0">
              <a:latin typeface="Calibri" pitchFamily="34" charset="0"/>
              <a:cs typeface="Calibri" pitchFamily="34" charset="0"/>
            </a:endParaRPr>
          </a:p>
          <a:p>
            <a:pPr>
              <a:buClr>
                <a:srgbClr val="C00000"/>
              </a:buClr>
              <a:buFont typeface="Wingdings" pitchFamily="2" charset="2"/>
              <a:buChar char="§"/>
            </a:pPr>
            <a:r>
              <a:rPr lang="en-US" sz="2800" dirty="0" err="1" smtClean="0">
                <a:latin typeface="Calibri" pitchFamily="34" charset="0"/>
                <a:cs typeface="Calibri" pitchFamily="34" charset="0"/>
              </a:rPr>
              <a:t>Efekat</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dispneju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nije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proučavan</a:t>
            </a:r>
            <a:endParaRPr lang="en-US" sz="2800" dirty="0" smtClean="0">
              <a:latin typeface="Calibri" pitchFamily="34" charset="0"/>
              <a:cs typeface="Calibri" pitchFamily="34" charset="0"/>
            </a:endParaRPr>
          </a:p>
          <a:p>
            <a:pPr>
              <a:buClr>
                <a:srgbClr val="C00000"/>
              </a:buClr>
              <a:buFont typeface="Wingdings" pitchFamily="2" charset="2"/>
              <a:buChar char="§"/>
            </a:pPr>
            <a:r>
              <a:rPr lang="en-US" sz="2800" dirty="0" err="1" smtClean="0">
                <a:latin typeface="Calibri" pitchFamily="34" charset="0"/>
                <a:cs typeface="Calibri" pitchFamily="34" charset="0"/>
              </a:rPr>
              <a:t>Dokazi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kontradiktorni</a:t>
            </a:r>
            <a:r>
              <a:rPr lang="en-US" sz="2800" dirty="0" smtClean="0">
                <a:latin typeface="Calibri" pitchFamily="34" charset="0"/>
                <a:cs typeface="Calibri" pitchFamily="34" charset="0"/>
              </a:rPr>
              <a:t> u </a:t>
            </a:r>
            <a:r>
              <a:rPr lang="en-US" sz="2800" dirty="0" err="1" smtClean="0">
                <a:latin typeface="Calibri" pitchFamily="34" charset="0"/>
                <a:cs typeface="Calibri" pitchFamily="34" charset="0"/>
              </a:rPr>
              <a:t>pogledu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smanjenja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pogoršanja</a:t>
            </a:r>
            <a:r>
              <a:rPr lang="en-US" sz="2800" dirty="0" smtClean="0">
                <a:latin typeface="Calibri" pitchFamily="34" charset="0"/>
                <a:cs typeface="Calibri" pitchFamily="34" charset="0"/>
              </a:rPr>
              <a:t> HOBP (31,32)</a:t>
            </a:r>
            <a:endParaRPr lang="en-US" sz="2800" dirty="0">
              <a:latin typeface="Calibri" pitchFamily="34" charset="0"/>
              <a:cs typeface="Calibri" pitchFamily="34" charset="0"/>
            </a:endParaRPr>
          </a:p>
        </p:txBody>
      </p:sp>
      <p:sp>
        <p:nvSpPr>
          <p:cNvPr id="4" name="Rectangle 3"/>
          <p:cNvSpPr/>
          <p:nvPr/>
        </p:nvSpPr>
        <p:spPr>
          <a:xfrm>
            <a:off x="1371600" y="6183868"/>
            <a:ext cx="7239000" cy="430887"/>
          </a:xfrm>
          <a:prstGeom prst="rect">
            <a:avLst/>
          </a:prstGeom>
        </p:spPr>
        <p:txBody>
          <a:bodyPr wrap="square">
            <a:spAutoFit/>
          </a:bodyPr>
          <a:lstStyle/>
          <a:p>
            <a:pPr algn="r"/>
            <a:r>
              <a:rPr lang="en-US" sz="1100" dirty="0" smtClean="0">
                <a:latin typeface="Calibri" pitchFamily="34" charset="0"/>
                <a:cs typeface="Calibri" pitchFamily="34" charset="0"/>
              </a:rPr>
              <a:t>31. Lancet Apr 30-May 6;365(9470):</a:t>
            </a:r>
            <a:endParaRPr lang="sr-Latn-RS" sz="1100" dirty="0" smtClean="0">
              <a:latin typeface="Calibri" pitchFamily="34" charset="0"/>
              <a:cs typeface="Calibri" pitchFamily="34" charset="0"/>
            </a:endParaRPr>
          </a:p>
          <a:p>
            <a:pPr algn="r"/>
            <a:r>
              <a:rPr lang="en-US" sz="1100" dirty="0" smtClean="0">
                <a:latin typeface="Calibri" pitchFamily="34" charset="0"/>
                <a:cs typeface="Calibri" pitchFamily="34" charset="0"/>
              </a:rPr>
              <a:t>32. </a:t>
            </a:r>
            <a:r>
              <a:rPr lang="en-US" sz="1100" dirty="0" err="1" smtClean="0">
                <a:latin typeface="Calibri" pitchFamily="34" charset="0"/>
                <a:cs typeface="Calibri" pitchFamily="34" charset="0"/>
              </a:rPr>
              <a:t>Eur</a:t>
            </a:r>
            <a:r>
              <a:rPr lang="en-US" sz="1100" dirty="0" smtClean="0">
                <a:latin typeface="Calibri" pitchFamily="34" charset="0"/>
                <a:cs typeface="Calibri" pitchFamily="34" charset="0"/>
              </a:rPr>
              <a:t> </a:t>
            </a:r>
            <a:r>
              <a:rPr lang="en-US" sz="1100" dirty="0" err="1" smtClean="0">
                <a:latin typeface="Calibri" pitchFamily="34" charset="0"/>
                <a:cs typeface="Calibri" pitchFamily="34" charset="0"/>
              </a:rPr>
              <a:t>Respir</a:t>
            </a:r>
            <a:r>
              <a:rPr lang="en-US" sz="1100" dirty="0" smtClean="0">
                <a:latin typeface="Calibri" pitchFamily="34" charset="0"/>
                <a:cs typeface="Calibri" pitchFamily="34" charset="0"/>
              </a:rPr>
              <a:t> J May;21(5):795-8</a:t>
            </a:r>
            <a:endParaRPr lang="en-US" sz="11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NIV, CILJEVI U PALIJACIJI</a:t>
            </a:r>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lstStyle/>
          <a:p>
            <a:endParaRPr lang="sr-Latn-RS" dirty="0" smtClean="0"/>
          </a:p>
          <a:p>
            <a:endParaRPr lang="sr-Latn-RS" sz="2800" dirty="0" smtClean="0">
              <a:latin typeface="Calibri" pitchFamily="34" charset="0"/>
              <a:cs typeface="Calibri" pitchFamily="34" charset="0"/>
            </a:endParaRPr>
          </a:p>
          <a:p>
            <a:pPr algn="just">
              <a:buClr>
                <a:srgbClr val="C00000"/>
              </a:buClr>
            </a:pPr>
            <a:r>
              <a:rPr lang="en-US" sz="2800" dirty="0" err="1" smtClean="0">
                <a:latin typeface="Calibri" pitchFamily="34" charset="0"/>
                <a:cs typeface="Calibri" pitchFamily="34" charset="0"/>
              </a:rPr>
              <a:t>Opravdanost</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primene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vrlo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oskudna</a:t>
            </a:r>
            <a:r>
              <a:rPr lang="en-US" sz="2800" dirty="0" smtClean="0">
                <a:latin typeface="Calibri" pitchFamily="34" charset="0"/>
                <a:cs typeface="Calibri" pitchFamily="34" charset="0"/>
              </a:rPr>
              <a:t> l</a:t>
            </a:r>
            <a:r>
              <a:rPr lang="sr-Latn-RS" sz="2800" dirty="0" smtClean="0">
                <a:latin typeface="Calibri" pitchFamily="34" charset="0"/>
                <a:cs typeface="Calibri" pitchFamily="34" charset="0"/>
              </a:rPr>
              <a:t>i</a:t>
            </a:r>
            <a:r>
              <a:rPr lang="en-US" sz="2800" dirty="0" smtClean="0">
                <a:latin typeface="Calibri" pitchFamily="34" charset="0"/>
                <a:cs typeface="Calibri" pitchFamily="34" charset="0"/>
              </a:rPr>
              <a:t>t</a:t>
            </a:r>
            <a:r>
              <a:rPr lang="sr-Latn-RS" sz="2800" dirty="0" smtClean="0">
                <a:latin typeface="Calibri" pitchFamily="34" charset="0"/>
                <a:cs typeface="Calibri" pitchFamily="34" charset="0"/>
              </a:rPr>
              <a:t>e</a:t>
            </a:r>
            <a:r>
              <a:rPr lang="en-US" sz="2800" dirty="0" err="1" smtClean="0">
                <a:latin typeface="Calibri" pitchFamily="34" charset="0"/>
                <a:cs typeface="Calibri" pitchFamily="34" charset="0"/>
              </a:rPr>
              <a:t>ratura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za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primenu</a:t>
            </a:r>
            <a:r>
              <a:rPr lang="en-US" sz="2800" dirty="0" smtClean="0">
                <a:latin typeface="Calibri" pitchFamily="34" charset="0"/>
                <a:cs typeface="Calibri" pitchFamily="34" charset="0"/>
              </a:rPr>
              <a:t> NIV u </a:t>
            </a:r>
            <a:r>
              <a:rPr lang="en-US" sz="2800" dirty="0" err="1" smtClean="0">
                <a:latin typeface="Calibri" pitchFamily="34" charset="0"/>
                <a:cs typeface="Calibri" pitchFamily="34" charset="0"/>
              </a:rPr>
              <a:t>terminalnim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fazama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malignih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bolesti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kao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hroničnim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nemalignim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oboljenjima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zahtevaju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detaljniju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diskusiju</a:t>
            </a:r>
            <a:endParaRPr lang="en-US" sz="28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NIV, CILJEVI U PALIJACIJI</a:t>
            </a:r>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buNone/>
            </a:pP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BiPAP</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400" dirty="0" smtClean="0">
                <a:latin typeface="Calibri" pitchFamily="34" charset="0"/>
                <a:cs typeface="Calibri" pitchFamily="34" charset="0"/>
              </a:rPr>
              <a:t>(</a:t>
            </a:r>
            <a:r>
              <a:rPr lang="en-US" sz="2400" dirty="0" err="1" smtClean="0">
                <a:latin typeface="Calibri" pitchFamily="34" charset="0"/>
                <a:cs typeface="Calibri" pitchFamily="34" charset="0"/>
              </a:rPr>
              <a:t>dvostepeni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pozitivan</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pritisak</a:t>
            </a:r>
            <a:r>
              <a:rPr lang="en-US" sz="2400" dirty="0" smtClean="0">
                <a:latin typeface="Calibri" pitchFamily="34" charset="0"/>
                <a:cs typeface="Calibri" pitchFamily="34" charset="0"/>
              </a:rPr>
              <a:t> u </a:t>
            </a:r>
            <a:r>
              <a:rPr lang="en-US" sz="2400" dirty="0" err="1" smtClean="0">
                <a:latin typeface="Calibri" pitchFamily="34" charset="0"/>
                <a:cs typeface="Calibri" pitchFamily="34" charset="0"/>
              </a:rPr>
              <a:t>disajnim</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putevima</a:t>
            </a:r>
            <a:r>
              <a:rPr lang="en-US" sz="2400" dirty="0" smtClean="0">
                <a:latin typeface="Calibri" pitchFamily="34" charset="0"/>
                <a:cs typeface="Calibri" pitchFamily="34" charset="0"/>
              </a:rPr>
              <a:t>)</a:t>
            </a:r>
          </a:p>
          <a:p>
            <a:pPr>
              <a:buClr>
                <a:srgbClr val="C00000"/>
              </a:buClr>
            </a:pPr>
            <a:r>
              <a:rPr lang="en-US" sz="2400" dirty="0" err="1" smtClean="0">
                <a:latin typeface="Calibri" pitchFamily="34" charset="0"/>
                <a:cs typeface="Calibri" pitchFamily="34" charset="0"/>
              </a:rPr>
              <a:t>Smanjuje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vreme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intenzivnoj</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nezi</a:t>
            </a:r>
            <a:endParaRPr lang="en-US" sz="2400" dirty="0" smtClean="0">
              <a:latin typeface="Calibri" pitchFamily="34" charset="0"/>
              <a:cs typeface="Calibri" pitchFamily="34" charset="0"/>
            </a:endParaRPr>
          </a:p>
          <a:p>
            <a:pPr>
              <a:buClr>
                <a:srgbClr val="C00000"/>
              </a:buClr>
            </a:pPr>
            <a:r>
              <a:rPr lang="en-US" sz="2400" dirty="0" err="1" smtClean="0">
                <a:latin typeface="Calibri" pitchFamily="34" charset="0"/>
                <a:cs typeface="Calibri" pitchFamily="34" charset="0"/>
              </a:rPr>
              <a:t>Smanjuje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potrebu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za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intubacijom</a:t>
            </a:r>
            <a:endParaRPr lang="en-US" sz="2400" dirty="0" smtClean="0">
              <a:latin typeface="Calibri" pitchFamily="34" charset="0"/>
              <a:cs typeface="Calibri" pitchFamily="34" charset="0"/>
            </a:endParaRPr>
          </a:p>
          <a:p>
            <a:pPr>
              <a:buClr>
                <a:srgbClr val="C00000"/>
              </a:buClr>
            </a:pPr>
            <a:r>
              <a:rPr lang="en-US" sz="2400" dirty="0" err="1" smtClean="0">
                <a:latin typeface="Calibri" pitchFamily="34" charset="0"/>
                <a:cs typeface="Calibri" pitchFamily="34" charset="0"/>
              </a:rPr>
              <a:t>Smanjuje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mortalitet</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kod</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egzacerbacija</a:t>
            </a:r>
            <a:r>
              <a:rPr lang="en-US" sz="2400" dirty="0" smtClean="0">
                <a:latin typeface="Calibri" pitchFamily="34" charset="0"/>
                <a:cs typeface="Calibri" pitchFamily="34" charset="0"/>
              </a:rPr>
              <a:t> HOBP</a:t>
            </a:r>
          </a:p>
          <a:p>
            <a:pPr>
              <a:buClr>
                <a:srgbClr val="C00000"/>
              </a:buClr>
            </a:pPr>
            <a:r>
              <a:rPr lang="en-US" sz="2400" dirty="0" err="1" smtClean="0">
                <a:latin typeface="Calibri" pitchFamily="34" charset="0"/>
                <a:cs typeface="Calibri" pitchFamily="34" charset="0"/>
              </a:rPr>
              <a:t>Poboljšava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kvalitet</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života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pacijenata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sa</a:t>
            </a:r>
            <a:r>
              <a:rPr lang="en-US" sz="2400" dirty="0" smtClean="0">
                <a:latin typeface="Calibri" pitchFamily="34" charset="0"/>
                <a:cs typeface="Calibri" pitchFamily="34" charset="0"/>
              </a:rPr>
              <a:t> ALS </a:t>
            </a:r>
          </a:p>
          <a:p>
            <a:pPr>
              <a:buClr>
                <a:srgbClr val="C00000"/>
              </a:buClr>
            </a:pPr>
            <a:r>
              <a:rPr lang="en-US" sz="2400" dirty="0" err="1" smtClean="0">
                <a:latin typeface="Calibri" pitchFamily="34" charset="0"/>
                <a:cs typeface="Calibri" pitchFamily="34" charset="0"/>
              </a:rPr>
              <a:t>Vrednost</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BiPAP</a:t>
            </a:r>
            <a:r>
              <a:rPr lang="en-US" sz="2400" dirty="0" smtClean="0">
                <a:latin typeface="Calibri" pitchFamily="34" charset="0"/>
                <a:cs typeface="Calibri" pitchFamily="34" charset="0"/>
              </a:rPr>
              <a:t>-a u </a:t>
            </a:r>
            <a:r>
              <a:rPr lang="en-US" sz="2400" dirty="0" err="1" smtClean="0">
                <a:latin typeface="Calibri" pitchFamily="34" charset="0"/>
                <a:cs typeface="Calibri" pitchFamily="34" charset="0"/>
              </a:rPr>
              <a:t>okruženju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kvalifikovane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nege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za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odmor</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respiratornih</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mišića</a:t>
            </a:r>
            <a:r>
              <a:rPr lang="en-US" sz="2400" dirty="0" smtClean="0">
                <a:latin typeface="Calibri" pitchFamily="34" charset="0"/>
                <a:cs typeface="Calibri" pitchFamily="34" charset="0"/>
              </a:rPr>
              <a:t> je </a:t>
            </a:r>
            <a:r>
              <a:rPr lang="en-US" sz="2400" dirty="0" err="1" smtClean="0">
                <a:latin typeface="Calibri" pitchFamily="34" charset="0"/>
                <a:cs typeface="Calibri" pitchFamily="34" charset="0"/>
              </a:rPr>
              <a:t>neizvesna</a:t>
            </a:r>
            <a:endParaRPr lang="en-US" sz="2400" dirty="0" smtClean="0">
              <a:latin typeface="Calibri" pitchFamily="34" charset="0"/>
              <a:cs typeface="Calibri" pitchFamily="34" charset="0"/>
            </a:endParaRPr>
          </a:p>
          <a:p>
            <a:endParaRPr lang="sr-Latn-RS" sz="28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Šematski</a:t>
            </a:r>
            <a:r>
              <a:rPr lang="en-US" sz="32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2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dijagram</a:t>
            </a:r>
            <a:r>
              <a:rPr lang="en-US" sz="32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2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lečenja</a:t>
            </a:r>
            <a:r>
              <a:rPr lang="en-US" sz="32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2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dispneje</a:t>
            </a:r>
            <a:r>
              <a:rPr lang="en-US" sz="32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2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kod</a:t>
            </a:r>
            <a:r>
              <a:rPr lang="en-US" sz="32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2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pacijenata</a:t>
            </a:r>
            <a:r>
              <a:rPr lang="en-US" sz="32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2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sa</a:t>
            </a:r>
            <a:r>
              <a:rPr lang="en-US" sz="32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2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hroničnim</a:t>
            </a:r>
            <a:r>
              <a:rPr lang="en-US" sz="32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2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oboljenjima</a:t>
            </a:r>
            <a:r>
              <a:rPr lang="en-US" sz="32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2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pluća</a:t>
            </a:r>
            <a:endParaRPr lang="en-US" sz="32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pic>
        <p:nvPicPr>
          <p:cNvPr id="62466" name="Picture 2"/>
          <p:cNvPicPr>
            <a:picLocks noChangeAspect="1" noChangeArrowheads="1"/>
          </p:cNvPicPr>
          <p:nvPr/>
        </p:nvPicPr>
        <p:blipFill>
          <a:blip r:embed="rId3"/>
          <a:srcRect/>
          <a:stretch>
            <a:fillRect/>
          </a:stretch>
        </p:blipFill>
        <p:spPr bwMode="auto">
          <a:xfrm>
            <a:off x="1085088" y="1524000"/>
            <a:ext cx="6839712" cy="48059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KAŠALJ</a:t>
            </a:r>
            <a:endParaRPr lang="en-US"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a:xfrm>
            <a:off x="457200" y="1295400"/>
            <a:ext cx="8382000" cy="4525963"/>
          </a:xfrm>
        </p:spPr>
        <p:txBody>
          <a:bodyPr>
            <a:noAutofit/>
          </a:bodyPr>
          <a:lstStyle/>
          <a:p>
            <a:pPr>
              <a:buClr>
                <a:srgbClr val="C00000"/>
              </a:buClr>
            </a:pPr>
            <a:r>
              <a:rPr lang="en-US" sz="2800" dirty="0" err="1" smtClean="0">
                <a:latin typeface="Calibri" pitchFamily="34" charset="0"/>
                <a:cs typeface="Calibri" pitchFamily="34" charset="0"/>
              </a:rPr>
              <a:t>Kašalj</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 </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prirodan</a:t>
            </a:r>
            <a:r>
              <a:rPr lang="en-U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refleks</a:t>
            </a:r>
            <a:r>
              <a:rPr lang="sr-Latn-RS" sz="2800" dirty="0" smtClean="0">
                <a:latin typeface="Calibri" pitchFamily="34" charset="0"/>
                <a:cs typeface="Calibri" pitchFamily="34" charset="0"/>
              </a:rPr>
              <a:t>, </a:t>
            </a:r>
            <a:r>
              <a:rPr lang="vi-VN" sz="2800" dirty="0" smtClean="0">
                <a:latin typeface="Calibri" pitchFamily="34" charset="0"/>
                <a:cs typeface="Calibri" pitchFamily="34" charset="0"/>
              </a:rPr>
              <a:t>pokušaj </a:t>
            </a:r>
            <a:r>
              <a:rPr lang="sr-Latn-RS" sz="2800" dirty="0" smtClean="0">
                <a:latin typeface="Calibri" pitchFamily="34" charset="0"/>
                <a:cs typeface="Calibri" pitchFamily="34" charset="0"/>
              </a:rPr>
              <a:t>organizma</a:t>
            </a:r>
            <a:r>
              <a:rPr lang="vi-VN" sz="2800" dirty="0" smtClean="0">
                <a:latin typeface="Calibri" pitchFamily="34" charset="0"/>
                <a:cs typeface="Calibri" pitchFamily="34" charset="0"/>
              </a:rPr>
              <a:t> da „očisti</a:t>
            </a:r>
            <a:r>
              <a:rPr lang="vi-VN" sz="2800" dirty="0" smtClean="0">
                <a:latin typeface="Times New Roman"/>
                <a:cs typeface="Times New Roman"/>
              </a:rPr>
              <a:t>ʺ</a:t>
            </a:r>
            <a:r>
              <a:rPr lang="vi-VN" sz="2800" dirty="0" smtClean="0">
                <a:latin typeface="Calibri" pitchFamily="34" charset="0"/>
                <a:cs typeface="Calibri" pitchFamily="34" charset="0"/>
              </a:rPr>
              <a:t> disajne puteve</a:t>
            </a:r>
            <a:endParaRPr lang="sr-Latn-RS" sz="2800" dirty="0" smtClean="0">
              <a:latin typeface="Calibri" pitchFamily="34" charset="0"/>
              <a:cs typeface="Calibri" pitchFamily="34" charset="0"/>
            </a:endParaRPr>
          </a:p>
          <a:p>
            <a:pPr>
              <a:buClr>
                <a:srgbClr val="C00000"/>
              </a:buClr>
            </a:pPr>
            <a:r>
              <a:rPr lang="sr-Latn-RS" sz="2800" dirty="0" smtClean="0">
                <a:latin typeface="Calibri" pitchFamily="34" charset="0"/>
                <a:cs typeface="Calibri" pitchFamily="34" charset="0"/>
              </a:rPr>
              <a:t>Uporan, </a:t>
            </a:r>
            <a:r>
              <a:rPr lang="vi-VN" sz="2800" dirty="0" smtClean="0">
                <a:latin typeface="Calibri" pitchFamily="34" charset="0"/>
                <a:cs typeface="Calibri" pitchFamily="34" charset="0"/>
              </a:rPr>
              <a:t>dosadan </a:t>
            </a:r>
            <a:r>
              <a:rPr lang="vi-VN"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simptom mnogih respiratornih bolesti</a:t>
            </a:r>
            <a:r>
              <a:rPr lang="sr-Latn-RS" sz="2800" dirty="0" smtClean="0">
                <a:latin typeface="Calibri" pitchFamily="34" charset="0"/>
                <a:cs typeface="Calibri" pitchFamily="34" charset="0"/>
              </a:rPr>
              <a:t>,</a:t>
            </a: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latin typeface="Calibri" pitchFamily="34" charset="0"/>
                <a:cs typeface="Calibri" pitchFamily="34" charset="0"/>
              </a:rPr>
              <a:t>posebno</a:t>
            </a: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kraju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života</a:t>
            </a:r>
            <a:endPar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buClr>
                <a:srgbClr val="C00000"/>
              </a:buClr>
            </a:pP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H</a:t>
            </a:r>
            <a:r>
              <a:rPr lang="vi-VN"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roničan </a:t>
            </a: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vi-VN" sz="2800" dirty="0" smtClean="0">
                <a:latin typeface="Calibri" pitchFamily="34" charset="0"/>
                <a:cs typeface="Calibri" pitchFamily="34" charset="0"/>
              </a:rPr>
              <a:t>iscrpljujuć</a:t>
            </a:r>
            <a:r>
              <a:rPr lang="sr-Latn-RS" sz="2800" dirty="0" smtClean="0">
                <a:latin typeface="Calibri" pitchFamily="34" charset="0"/>
                <a:cs typeface="Calibri" pitchFamily="34" charset="0"/>
              </a:rPr>
              <a:t>i</a:t>
            </a:r>
            <a:r>
              <a:rPr lang="vi-VN" sz="2800" dirty="0" smtClean="0">
                <a:latin typeface="Calibri" pitchFamily="34" charset="0"/>
                <a:cs typeface="Calibri" pitchFamily="34" charset="0"/>
              </a:rPr>
              <a:t>, fizički i psihički </a:t>
            </a:r>
            <a:endParaRPr lang="sr-Latn-RS" sz="2800" dirty="0" smtClean="0">
              <a:latin typeface="Calibri" pitchFamily="34" charset="0"/>
              <a:cs typeface="Calibri" pitchFamily="34" charset="0"/>
            </a:endParaRPr>
          </a:p>
          <a:p>
            <a:pPr>
              <a:buClr>
                <a:srgbClr val="C00000"/>
              </a:buClr>
            </a:pPr>
            <a:endParaRPr lang="sr-Latn-RS" sz="2800" dirty="0" smtClean="0">
              <a:latin typeface="Calibri" pitchFamily="34" charset="0"/>
              <a:cs typeface="Calibri" pitchFamily="34" charset="0"/>
            </a:endParaRPr>
          </a:p>
          <a:p>
            <a:pPr>
              <a:buClr>
                <a:srgbClr val="C00000"/>
              </a:buClr>
            </a:pPr>
            <a:r>
              <a:rPr lang="sr-Latn-RS" sz="2800" dirty="0" smtClean="0">
                <a:latin typeface="Calibri" pitchFamily="34" charset="0"/>
                <a:cs typeface="Calibri" pitchFamily="34" charset="0"/>
              </a:rPr>
              <a:t>Učestalost </a:t>
            </a: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65% </a:t>
            </a:r>
            <a:r>
              <a:rPr lang="en-US" sz="2800" dirty="0" err="1" smtClean="0">
                <a:latin typeface="Calibri" pitchFamily="34" charset="0"/>
                <a:cs typeface="Calibri" pitchFamily="34" charset="0"/>
              </a:rPr>
              <a:t>pacijenata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sa</a:t>
            </a:r>
            <a:r>
              <a:rPr lang="en-US" sz="2800" dirty="0" smtClean="0">
                <a:latin typeface="Calibri" pitchFamily="34" charset="0"/>
                <a:cs typeface="Calibri" pitchFamily="34" charset="0"/>
              </a:rPr>
              <a:t> </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karcinomom</a:t>
            </a:r>
            <a:r>
              <a:rPr lang="en-U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pluća</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       </a:t>
            </a:r>
          </a:p>
          <a:p>
            <a:pPr>
              <a:buClr>
                <a:srgbClr val="C00000"/>
              </a:buClr>
              <a:buNone/>
            </a:pP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70%</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pacijenata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sa</a:t>
            </a:r>
            <a:r>
              <a:rPr lang="en-US" sz="2800" dirty="0" smtClean="0">
                <a:latin typeface="Calibri" pitchFamily="34" charset="0"/>
                <a:cs typeface="Calibri" pitchFamily="34" charset="0"/>
              </a:rPr>
              <a:t> </a:t>
            </a:r>
            <a:r>
              <a:rPr lang="en-U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HOBP</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KAŠALJ</a:t>
            </a:r>
            <a:endParaRPr lang="en-US"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a:xfrm>
            <a:off x="457200" y="1295400"/>
            <a:ext cx="8229600" cy="4525963"/>
          </a:xfrm>
        </p:spPr>
        <p:txBody>
          <a:bodyPr>
            <a:noAutofit/>
          </a:bodyPr>
          <a:lstStyle/>
          <a:p>
            <a:pPr>
              <a:buClr>
                <a:srgbClr val="C00000"/>
              </a:buClr>
            </a:pPr>
            <a:endParaRPr lang="sr-Latn-RS" sz="2800" dirty="0" smtClean="0">
              <a:latin typeface="Calibri" pitchFamily="34" charset="0"/>
              <a:cs typeface="Calibri" pitchFamily="34" charset="0"/>
            </a:endParaRPr>
          </a:p>
          <a:p>
            <a:pPr>
              <a:buClr>
                <a:srgbClr val="C00000"/>
              </a:buClr>
            </a:pPr>
            <a:r>
              <a:rPr lang="sr-Latn-RS" dirty="0" smtClean="0">
                <a:latin typeface="Calibri" pitchFamily="34" charset="0"/>
                <a:cs typeface="Calibri" pitchFamily="34" charset="0"/>
              </a:rPr>
              <a:t>Z</a:t>
            </a:r>
            <a:r>
              <a:rPr lang="en-US" dirty="0" err="1" smtClean="0">
                <a:latin typeface="Calibri" pitchFamily="34" charset="0"/>
                <a:cs typeface="Calibri" pitchFamily="34" charset="0"/>
              </a:rPr>
              <a:t>načajan</a:t>
            </a:r>
            <a:r>
              <a:rPr lang="en-US" dirty="0" smtClean="0">
                <a:latin typeface="Calibri" pitchFamily="34" charset="0"/>
                <a:cs typeface="Calibri" pitchFamily="34" charset="0"/>
              </a:rPr>
              <a:t> </a:t>
            </a:r>
            <a:r>
              <a:rPr lang="en-US" dirty="0" err="1" smtClean="0">
                <a:latin typeface="Calibri" pitchFamily="34" charset="0"/>
                <a:cs typeface="Calibri" pitchFamily="34" charset="0"/>
              </a:rPr>
              <a:t>uticaj</a:t>
            </a:r>
            <a:r>
              <a:rPr lang="en-US" dirty="0" smtClean="0">
                <a:latin typeface="Calibri" pitchFamily="34" charset="0"/>
                <a:cs typeface="Calibri" pitchFamily="34" charset="0"/>
              </a:rPr>
              <a:t> </a:t>
            </a:r>
            <a:r>
              <a:rPr lang="en-US" dirty="0" err="1" smtClean="0">
                <a:latin typeface="Calibri" pitchFamily="34" charset="0"/>
                <a:cs typeface="Calibri" pitchFamily="34" charset="0"/>
              </a:rPr>
              <a:t>na</a:t>
            </a:r>
            <a:r>
              <a:rPr lang="en-US" dirty="0" smtClean="0">
                <a:latin typeface="Calibri" pitchFamily="34" charset="0"/>
                <a:cs typeface="Calibri" pitchFamily="34" charset="0"/>
              </a:rPr>
              <a:t> </a:t>
            </a:r>
            <a:r>
              <a:rPr lang="en-US"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kvalitet</a:t>
            </a:r>
            <a:r>
              <a:rPr lang="en-US"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života</a:t>
            </a:r>
            <a:r>
              <a:rPr lang="en-US"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endParaRPr lang="sr-Latn-RS"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buClr>
                <a:srgbClr val="C00000"/>
              </a:buClr>
            </a:pPr>
            <a:r>
              <a:rPr lang="sr-Latn-RS" sz="2800" dirty="0" smtClean="0">
                <a:latin typeface="Calibri" pitchFamily="34" charset="0"/>
                <a:cs typeface="Calibri" pitchFamily="34" charset="0"/>
              </a:rPr>
              <a:t>Uzrok </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komplikacija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kao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što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su</a:t>
            </a:r>
            <a:r>
              <a:rPr lang="en-US"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pPr>
              <a:lnSpc>
                <a:spcPct val="90000"/>
              </a:lnSpc>
              <a:spcBef>
                <a:spcPts val="720"/>
              </a:spcBef>
              <a:buClr>
                <a:srgbClr val="C00000"/>
              </a:buClr>
              <a:buNone/>
            </a:pPr>
            <a:r>
              <a:rPr lang="sr-Latn-RS" sz="2800" dirty="0" smtClean="0">
                <a:latin typeface="Calibri" pitchFamily="34" charset="0"/>
                <a:cs typeface="Calibri" pitchFamily="34" charset="0"/>
              </a:rPr>
              <a:t>    - </a:t>
            </a:r>
            <a:r>
              <a:rPr lang="en-US" sz="2800" dirty="0" err="1" smtClean="0">
                <a:latin typeface="Calibri" pitchFamily="34" charset="0"/>
                <a:cs typeface="Calibri" pitchFamily="34" charset="0"/>
              </a:rPr>
              <a:t>bol</a:t>
            </a:r>
            <a:r>
              <a:rPr lang="en-US" sz="2800" dirty="0" smtClean="0">
                <a:latin typeface="Calibri" pitchFamily="34" charset="0"/>
                <a:cs typeface="Calibri" pitchFamily="34" charset="0"/>
              </a:rPr>
              <a:t> u </a:t>
            </a:r>
            <a:r>
              <a:rPr lang="en-US" sz="2800" dirty="0" err="1" smtClean="0">
                <a:latin typeface="Calibri" pitchFamily="34" charset="0"/>
                <a:cs typeface="Calibri" pitchFamily="34" charset="0"/>
              </a:rPr>
              <a:t>mišićima</a:t>
            </a:r>
            <a:endParaRPr lang="sr-Latn-RS" sz="2800" dirty="0" smtClean="0">
              <a:latin typeface="Calibri" pitchFamily="34" charset="0"/>
              <a:cs typeface="Calibri" pitchFamily="34" charset="0"/>
            </a:endParaRPr>
          </a:p>
          <a:p>
            <a:pPr>
              <a:lnSpc>
                <a:spcPct val="90000"/>
              </a:lnSpc>
              <a:spcBef>
                <a:spcPts val="720"/>
              </a:spcBef>
              <a:buClr>
                <a:srgbClr val="C00000"/>
              </a:buClr>
              <a:buNone/>
            </a:pPr>
            <a:r>
              <a:rPr lang="sr-Latn-RS" sz="2800" dirty="0" smtClean="0">
                <a:latin typeface="Calibri" pitchFamily="34" charset="0"/>
                <a:cs typeface="Calibri" pitchFamily="34" charset="0"/>
              </a:rPr>
              <a:t>    - </a:t>
            </a:r>
            <a:r>
              <a:rPr lang="en-US" sz="2800" dirty="0" err="1" smtClean="0">
                <a:latin typeface="Calibri" pitchFamily="34" charset="0"/>
                <a:cs typeface="Calibri" pitchFamily="34" charset="0"/>
              </a:rPr>
              <a:t>fraktura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rebara</a:t>
            </a:r>
            <a:endParaRPr lang="sr-Latn-RS" sz="2800" dirty="0" smtClean="0">
              <a:latin typeface="Calibri" pitchFamily="34" charset="0"/>
              <a:cs typeface="Calibri" pitchFamily="34" charset="0"/>
            </a:endParaRPr>
          </a:p>
          <a:p>
            <a:pPr>
              <a:lnSpc>
                <a:spcPct val="90000"/>
              </a:lnSpc>
              <a:spcBef>
                <a:spcPts val="720"/>
              </a:spcBef>
              <a:buClr>
                <a:srgbClr val="C00000"/>
              </a:buClr>
              <a:buNone/>
            </a:pPr>
            <a:r>
              <a:rPr lang="sr-Latn-RS" sz="2800" dirty="0" smtClean="0">
                <a:latin typeface="Calibri" pitchFamily="34" charset="0"/>
                <a:cs typeface="Calibri" pitchFamily="34" charset="0"/>
              </a:rPr>
              <a:t>    - </a:t>
            </a:r>
            <a:r>
              <a:rPr lang="en-US" sz="2800" dirty="0" err="1" smtClean="0">
                <a:latin typeface="Calibri" pitchFamily="34" charset="0"/>
                <a:cs typeface="Calibri" pitchFamily="34" charset="0"/>
              </a:rPr>
              <a:t>urinarna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inkontinencija</a:t>
            </a:r>
            <a:endParaRPr lang="sr-Latn-RS" sz="2800" dirty="0" smtClean="0">
              <a:latin typeface="Calibri" pitchFamily="34" charset="0"/>
              <a:cs typeface="Calibri" pitchFamily="34" charset="0"/>
            </a:endParaRPr>
          </a:p>
          <a:p>
            <a:pPr>
              <a:lnSpc>
                <a:spcPct val="90000"/>
              </a:lnSpc>
              <a:spcBef>
                <a:spcPts val="720"/>
              </a:spcBef>
              <a:buClr>
                <a:srgbClr val="C00000"/>
              </a:buClr>
              <a:buNone/>
            </a:pPr>
            <a:r>
              <a:rPr lang="sr-Latn-RS" sz="2800" dirty="0" smtClean="0">
                <a:latin typeface="Calibri" pitchFamily="34" charset="0"/>
                <a:cs typeface="Calibri" pitchFamily="34" charset="0"/>
              </a:rPr>
              <a:t>    - </a:t>
            </a:r>
            <a:r>
              <a:rPr lang="en-US" sz="2800" dirty="0" err="1" smtClean="0">
                <a:latin typeface="Calibri" pitchFamily="34" charset="0"/>
                <a:cs typeface="Calibri" pitchFamily="34" charset="0"/>
              </a:rPr>
              <a:t>astenija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pPr>
              <a:lnSpc>
                <a:spcPct val="90000"/>
              </a:lnSpc>
              <a:spcBef>
                <a:spcPts val="720"/>
              </a:spcBef>
              <a:buClr>
                <a:srgbClr val="C00000"/>
              </a:buClr>
              <a:buNone/>
            </a:pPr>
            <a:r>
              <a:rPr lang="sr-Latn-RS" sz="2800" dirty="0" smtClean="0">
                <a:latin typeface="Calibri" pitchFamily="34" charset="0"/>
                <a:cs typeface="Calibri" pitchFamily="34" charset="0"/>
              </a:rPr>
              <a:t>    - </a:t>
            </a:r>
            <a:r>
              <a:rPr lang="en-US" sz="2800" dirty="0" err="1" smtClean="0">
                <a:latin typeface="Calibri" pitchFamily="34" charset="0"/>
                <a:cs typeface="Calibri" pitchFamily="34" charset="0"/>
              </a:rPr>
              <a:t>poremećaji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spavanja</a:t>
            </a:r>
            <a:endParaRPr lang="en-US" sz="28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 </a:t>
            </a:r>
            <a:endParaRPr lang="en-US" dirty="0"/>
          </a:p>
        </p:txBody>
      </p:sp>
      <p:sp>
        <p:nvSpPr>
          <p:cNvPr id="3" name="Content Placeholder 2"/>
          <p:cNvSpPr>
            <a:spLocks noGrp="1"/>
          </p:cNvSpPr>
          <p:nvPr>
            <p:ph idx="1"/>
          </p:nvPr>
        </p:nvSpPr>
        <p:spPr>
          <a:xfrm>
            <a:off x="457200" y="1295400"/>
            <a:ext cx="8229600" cy="4525963"/>
          </a:xfrm>
        </p:spPr>
        <p:txBody>
          <a:bodyPr/>
          <a:lstStyle/>
          <a:p>
            <a:pPr>
              <a:spcBef>
                <a:spcPts val="687"/>
              </a:spcBef>
              <a:buNone/>
            </a:pPr>
            <a:r>
              <a:rPr lang="sr-Latn-RS" dirty="0" smtClean="0">
                <a:latin typeface="Calibri" pitchFamily="34" charset="0"/>
                <a:cs typeface="Calibri" pitchFamily="34" charset="0"/>
              </a:rPr>
              <a:t>Mailigne bolesti </a:t>
            </a:r>
          </a:p>
          <a:p>
            <a:pPr>
              <a:spcBef>
                <a:spcPts val="687"/>
              </a:spcBef>
              <a:buNone/>
            </a:pPr>
            <a:endParaRPr lang="sr-Latn-RS" dirty="0" smtClean="0">
              <a:latin typeface="Calibri" pitchFamily="34" charset="0"/>
              <a:cs typeface="Calibri" pitchFamily="34" charset="0"/>
            </a:endParaRPr>
          </a:p>
          <a:p>
            <a:pPr>
              <a:spcBef>
                <a:spcPts val="687"/>
              </a:spcBef>
              <a:buNone/>
            </a:pPr>
            <a:r>
              <a:rPr lang="sr-Latn-RS" dirty="0" smtClean="0">
                <a:latin typeface="Calibri" pitchFamily="34" charset="0"/>
                <a:cs typeface="Calibri" pitchFamily="34" charset="0"/>
              </a:rPr>
              <a:t>Ne-maligne bolesti</a:t>
            </a:r>
          </a:p>
          <a:p>
            <a:pPr>
              <a:spcBef>
                <a:spcPts val="387"/>
              </a:spcBef>
            </a:pPr>
            <a:r>
              <a:rPr lang="sr-Latn-RS" sz="2800" dirty="0" smtClean="0">
                <a:solidFill>
                  <a:srgbClr val="800000"/>
                </a:solidFill>
                <a:effectLst>
                  <a:outerShdw blurRad="38100" dist="38100" dir="2700000" algn="tl">
                    <a:srgbClr val="000000">
                      <a:alpha val="43137"/>
                    </a:srgbClr>
                  </a:outerShdw>
                </a:effectLst>
                <a:latin typeface="Calibri" pitchFamily="34" charset="0"/>
                <a:cs typeface="Calibri" pitchFamily="34" charset="0"/>
              </a:rPr>
              <a:t>HOBP</a:t>
            </a:r>
          </a:p>
          <a:p>
            <a:pPr>
              <a:spcBef>
                <a:spcPts val="387"/>
              </a:spcBef>
            </a:pPr>
            <a:r>
              <a:rPr lang="sr-Latn-RS" sz="2800" dirty="0" smtClean="0">
                <a:solidFill>
                  <a:srgbClr val="800000"/>
                </a:solidFill>
                <a:effectLst>
                  <a:outerShdw blurRad="38100" dist="38100" dir="2700000" algn="tl">
                    <a:srgbClr val="000000">
                      <a:alpha val="43137"/>
                    </a:srgbClr>
                  </a:outerShdw>
                </a:effectLst>
                <a:latin typeface="Calibri" pitchFamily="34" charset="0"/>
                <a:cs typeface="Calibri" pitchFamily="34" charset="0"/>
              </a:rPr>
              <a:t>Cistična fibroza</a:t>
            </a:r>
            <a:endParaRPr lang="en-US" sz="2800" dirty="0" smtClean="0">
              <a:solidFill>
                <a:srgbClr val="800000"/>
              </a:solidFill>
              <a:effectLst>
                <a:outerShdw blurRad="38100" dist="38100" dir="2700000" algn="tl">
                  <a:srgbClr val="000000">
                    <a:alpha val="43137"/>
                  </a:srgbClr>
                </a:outerShdw>
              </a:effectLst>
              <a:latin typeface="Calibri" pitchFamily="34" charset="0"/>
              <a:cs typeface="Calibri" pitchFamily="34" charset="0"/>
            </a:endParaRPr>
          </a:p>
          <a:p>
            <a:pPr>
              <a:spcBef>
                <a:spcPts val="387"/>
              </a:spcBef>
            </a:pPr>
            <a:r>
              <a:rPr lang="en-US" sz="2800" dirty="0" err="1" smtClean="0">
                <a:solidFill>
                  <a:srgbClr val="800000"/>
                </a:solidFill>
                <a:effectLst>
                  <a:outerShdw blurRad="38100" dist="38100" dir="2700000" algn="tl">
                    <a:srgbClr val="000000">
                      <a:alpha val="43137"/>
                    </a:srgbClr>
                  </a:outerShdw>
                </a:effectLst>
                <a:latin typeface="Calibri" pitchFamily="34" charset="0"/>
                <a:cs typeface="Calibri" pitchFamily="34" charset="0"/>
              </a:rPr>
              <a:t>Bronhiekta</a:t>
            </a:r>
            <a:r>
              <a:rPr lang="sr-Latn-RS" sz="2800" dirty="0" smtClean="0">
                <a:solidFill>
                  <a:srgbClr val="800000"/>
                </a:solidFill>
                <a:effectLst>
                  <a:outerShdw blurRad="38100" dist="38100" dir="2700000" algn="tl">
                    <a:srgbClr val="000000">
                      <a:alpha val="43137"/>
                    </a:srgbClr>
                  </a:outerShdw>
                </a:effectLst>
                <a:latin typeface="Calibri" pitchFamily="34" charset="0"/>
                <a:cs typeface="Calibri" pitchFamily="34" charset="0"/>
              </a:rPr>
              <a:t>z</a:t>
            </a:r>
            <a:r>
              <a:rPr lang="en-US" sz="2800" dirty="0" err="1" smtClean="0">
                <a:solidFill>
                  <a:srgbClr val="800000"/>
                </a:solidFill>
                <a:effectLst>
                  <a:outerShdw blurRad="38100" dist="38100" dir="2700000" algn="tl">
                    <a:srgbClr val="000000">
                      <a:alpha val="43137"/>
                    </a:srgbClr>
                  </a:outerShdw>
                </a:effectLst>
                <a:latin typeface="Calibri" pitchFamily="34" charset="0"/>
                <a:cs typeface="Calibri" pitchFamily="34" charset="0"/>
              </a:rPr>
              <a:t>ije</a:t>
            </a:r>
            <a:endParaRPr lang="sr-Latn-RS" sz="2800" dirty="0" smtClean="0">
              <a:solidFill>
                <a:srgbClr val="800000"/>
              </a:solidFill>
              <a:effectLst>
                <a:outerShdw blurRad="38100" dist="38100" dir="2700000" algn="tl">
                  <a:srgbClr val="000000">
                    <a:alpha val="43137"/>
                  </a:srgbClr>
                </a:outerShdw>
              </a:effectLst>
              <a:latin typeface="Calibri" pitchFamily="34" charset="0"/>
              <a:cs typeface="Calibri" pitchFamily="34" charset="0"/>
            </a:endParaRPr>
          </a:p>
          <a:p>
            <a:pPr>
              <a:spcBef>
                <a:spcPts val="387"/>
              </a:spcBef>
            </a:pPr>
            <a:r>
              <a:rPr lang="sr-Latn-RS" sz="2800" dirty="0" smtClean="0">
                <a:solidFill>
                  <a:srgbClr val="800000"/>
                </a:solidFill>
                <a:effectLst>
                  <a:outerShdw blurRad="38100" dist="38100" dir="2700000" algn="tl">
                    <a:srgbClr val="000000">
                      <a:alpha val="43137"/>
                    </a:srgbClr>
                  </a:outerShdw>
                </a:effectLst>
                <a:latin typeface="Calibri" pitchFamily="34" charset="0"/>
                <a:cs typeface="Calibri" pitchFamily="34" charset="0"/>
              </a:rPr>
              <a:t>IPF</a:t>
            </a:r>
          </a:p>
          <a:p>
            <a:pPr>
              <a:spcBef>
                <a:spcPts val="387"/>
              </a:spcBef>
            </a:pPr>
            <a:r>
              <a:rPr lang="sr-Latn-RS" sz="2800" dirty="0" smtClean="0">
                <a:solidFill>
                  <a:srgbClr val="800000"/>
                </a:solidFill>
                <a:effectLst>
                  <a:outerShdw blurRad="38100" dist="38100" dir="2700000" algn="tl">
                    <a:srgbClr val="000000">
                      <a:alpha val="43137"/>
                    </a:srgbClr>
                  </a:outerShdw>
                </a:effectLst>
                <a:latin typeface="Calibri" pitchFamily="34" charset="0"/>
                <a:cs typeface="Calibri" pitchFamily="34" charset="0"/>
              </a:rPr>
              <a:t>Plućna hipertenzija</a:t>
            </a:r>
            <a:endParaRPr lang="en-US" sz="2800" dirty="0" smtClean="0">
              <a:solidFill>
                <a:srgbClr val="800000"/>
              </a:solidFill>
              <a:effectLst>
                <a:outerShdw blurRad="38100" dist="38100" dir="2700000" algn="tl">
                  <a:srgbClr val="000000">
                    <a:alpha val="43137"/>
                  </a:srgbClr>
                </a:outerShdw>
              </a:effectLst>
              <a:latin typeface="Calibri" pitchFamily="34" charset="0"/>
              <a:cs typeface="Calibri" pitchFamily="34" charset="0"/>
            </a:endParaRPr>
          </a:p>
          <a:p>
            <a:pPr>
              <a:buNone/>
            </a:pPr>
            <a:endParaRPr lang="en-US" sz="2800" dirty="0">
              <a:latin typeface="Calibri" pitchFamily="34" charset="0"/>
              <a:cs typeface="Calibri" pitchFamily="34" charset="0"/>
            </a:endParaRPr>
          </a:p>
        </p:txBody>
      </p:sp>
      <p:sp>
        <p:nvSpPr>
          <p:cNvPr id="5" name="Rectangle 4"/>
          <p:cNvSpPr/>
          <p:nvPr/>
        </p:nvSpPr>
        <p:spPr>
          <a:xfrm>
            <a:off x="609600" y="5819001"/>
            <a:ext cx="8077200" cy="584775"/>
          </a:xfrm>
          <a:prstGeom prst="rect">
            <a:avLst/>
          </a:prstGeom>
        </p:spPr>
        <p:txBody>
          <a:bodyPr wrap="square">
            <a:spAutoFit/>
          </a:bodyPr>
          <a:lstStyle/>
          <a:p>
            <a:pPr algn="r" fontAlgn="base"/>
            <a:r>
              <a:rPr lang="en-US" sz="1600" dirty="0" err="1" smtClean="0">
                <a:latin typeface="Calibri" pitchFamily="34" charset="0"/>
                <a:cs typeface="Calibri" pitchFamily="34" charset="0"/>
              </a:rPr>
              <a:t>Bausewein</a:t>
            </a:r>
            <a:r>
              <a:rPr lang="en-US" sz="1600" dirty="0" smtClean="0">
                <a:latin typeface="Calibri" pitchFamily="34" charset="0"/>
                <a:cs typeface="Calibri" pitchFamily="34" charset="0"/>
              </a:rPr>
              <a:t> C, </a:t>
            </a:r>
            <a:r>
              <a:rPr lang="en-US" sz="1600" dirty="0" err="1" smtClean="0">
                <a:latin typeface="Calibri" pitchFamily="34" charset="0"/>
                <a:cs typeface="Calibri" pitchFamily="34" charset="0"/>
              </a:rPr>
              <a:t>Currow</a:t>
            </a:r>
            <a:r>
              <a:rPr lang="en-US" sz="1600" dirty="0" smtClean="0">
                <a:latin typeface="Calibri" pitchFamily="34" charset="0"/>
                <a:cs typeface="Calibri" pitchFamily="34" charset="0"/>
              </a:rPr>
              <a:t> DC, Johnson ML, eds. </a:t>
            </a:r>
            <a:r>
              <a:rPr lang="en-US" sz="1600" b="1" i="1" dirty="0" smtClean="0">
                <a:latin typeface="Calibri" pitchFamily="34" charset="0"/>
                <a:cs typeface="Calibri" pitchFamily="34" charset="0"/>
              </a:rPr>
              <a:t>Palliative Care in Respiratory Disease </a:t>
            </a:r>
            <a:endParaRPr lang="sr-Latn-RS" sz="1600" b="1" i="1" dirty="0" smtClean="0">
              <a:latin typeface="Calibri" pitchFamily="34" charset="0"/>
              <a:cs typeface="Calibri" pitchFamily="34" charset="0"/>
            </a:endParaRPr>
          </a:p>
          <a:p>
            <a:pPr algn="r" fontAlgn="base"/>
            <a:r>
              <a:rPr lang="en-US" sz="1600" b="1" i="1" dirty="0" smtClean="0">
                <a:latin typeface="Calibri" pitchFamily="34" charset="0"/>
                <a:cs typeface="Calibri" pitchFamily="34" charset="0"/>
              </a:rPr>
              <a:t>(ERS Monograph)</a:t>
            </a:r>
            <a:r>
              <a:rPr lang="en-US" sz="1600" b="1" dirty="0" smtClean="0">
                <a:latin typeface="Calibri" pitchFamily="34" charset="0"/>
                <a:cs typeface="Calibri" pitchFamily="34" charset="0"/>
              </a:rPr>
              <a:t>.</a:t>
            </a:r>
            <a:r>
              <a:rPr lang="en-US" sz="1600" dirty="0" smtClean="0">
                <a:latin typeface="Calibri" pitchFamily="34" charset="0"/>
                <a:cs typeface="Calibri" pitchFamily="34" charset="0"/>
              </a:rPr>
              <a:t> Sheffield, </a:t>
            </a:r>
            <a:r>
              <a:rPr lang="sr-Latn-RS" sz="1600" dirty="0" smtClean="0">
                <a:latin typeface="Calibri" pitchFamily="34" charset="0"/>
                <a:cs typeface="Calibri" pitchFamily="34" charset="0"/>
              </a:rPr>
              <a:t> </a:t>
            </a:r>
            <a:r>
              <a:rPr lang="en-US" sz="1600" dirty="0" smtClean="0">
                <a:latin typeface="Calibri" pitchFamily="34" charset="0"/>
                <a:cs typeface="Calibri" pitchFamily="34" charset="0"/>
              </a:rPr>
              <a:t>European Respiratory Society,</a:t>
            </a:r>
            <a:r>
              <a:rPr lang="en-US" sz="1600" b="1" dirty="0" smtClean="0">
                <a:latin typeface="Calibri" pitchFamily="34" charset="0"/>
                <a:cs typeface="Calibri" pitchFamily="34" charset="0"/>
              </a:rPr>
              <a:t> 2016</a:t>
            </a:r>
            <a:r>
              <a:rPr lang="en-US" sz="1600" dirty="0" smtClean="0">
                <a:latin typeface="Calibri" pitchFamily="34" charset="0"/>
                <a:cs typeface="Calibri" pitchFamily="34" charset="0"/>
              </a:rPr>
              <a:t>.</a:t>
            </a:r>
            <a:endParaRPr lang="en-US" sz="1600" dirty="0">
              <a:latin typeface="Calibri" pitchFamily="34" charset="0"/>
              <a:cs typeface="Calibri" pitchFamily="34" charset="0"/>
            </a:endParaRPr>
          </a:p>
        </p:txBody>
      </p:sp>
      <p:pic>
        <p:nvPicPr>
          <p:cNvPr id="123906" name="Picture 2"/>
          <p:cNvPicPr>
            <a:picLocks noChangeAspect="1" noChangeArrowheads="1"/>
          </p:cNvPicPr>
          <p:nvPr/>
        </p:nvPicPr>
        <p:blipFill>
          <a:blip r:embed="rId2"/>
          <a:srcRect/>
          <a:stretch>
            <a:fillRect/>
          </a:stretch>
        </p:blipFill>
        <p:spPr bwMode="auto">
          <a:xfrm>
            <a:off x="4797552" y="609600"/>
            <a:ext cx="3889248" cy="49278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1"/>
            <a:ext cx="8229600" cy="3352800"/>
          </a:xfrm>
        </p:spPr>
        <p:style>
          <a:lnRef idx="0">
            <a:schemeClr val="accent2"/>
          </a:lnRef>
          <a:fillRef idx="3">
            <a:schemeClr val="accent2"/>
          </a:fillRef>
          <a:effectRef idx="3">
            <a:schemeClr val="accent2"/>
          </a:effectRef>
          <a:fontRef idx="minor">
            <a:schemeClr val="lt1"/>
          </a:fontRef>
        </p:style>
        <p:txBody>
          <a:bodyPr/>
          <a:lstStyle/>
          <a:p>
            <a:endParaRPr lang="sr-Latn-RS" dirty="0" smtClean="0">
              <a:latin typeface="Calibri" pitchFamily="34" charset="0"/>
              <a:cs typeface="Calibri" pitchFamily="34" charset="0"/>
            </a:endParaRPr>
          </a:p>
          <a:p>
            <a:pPr>
              <a:buClr>
                <a:srgbClr val="FFFF00"/>
              </a:buClr>
            </a:pPr>
            <a:r>
              <a:rPr lang="sr-Latn-RS" dirty="0" smtClean="0">
                <a:latin typeface="Calibri" pitchFamily="34" charset="0"/>
                <a:cs typeface="Calibri" pitchFamily="34" charset="0"/>
              </a:rPr>
              <a:t>U</a:t>
            </a:r>
            <a:r>
              <a:rPr lang="vi-VN" dirty="0" smtClean="0">
                <a:latin typeface="Calibri" pitchFamily="34" charset="0"/>
                <a:cs typeface="Calibri" pitchFamily="34" charset="0"/>
              </a:rPr>
              <a:t>tvrđivanje uzroka </a:t>
            </a:r>
            <a:r>
              <a:rPr lang="sr-Latn-RS" dirty="0" smtClean="0">
                <a:latin typeface="Calibri" pitchFamily="34" charset="0"/>
                <a:cs typeface="Calibri" pitchFamily="34" charset="0"/>
              </a:rPr>
              <a:t>kašlja </a:t>
            </a:r>
            <a:r>
              <a:rPr lang="vi-VN" dirty="0" smtClean="0">
                <a:latin typeface="Calibri" pitchFamily="34" charset="0"/>
                <a:cs typeface="Calibri" pitchFamily="34" charset="0"/>
              </a:rPr>
              <a:t>nudi najbolju šansu za </a:t>
            </a:r>
            <a:r>
              <a:rPr lang="sr-Latn-RS" dirty="0" smtClean="0">
                <a:latin typeface="Calibri" pitchFamily="34" charset="0"/>
                <a:cs typeface="Calibri" pitchFamily="34" charset="0"/>
              </a:rPr>
              <a:t>njegovo </a:t>
            </a:r>
            <a:r>
              <a:rPr lang="vi-VN" dirty="0" smtClean="0">
                <a:latin typeface="Calibri" pitchFamily="34" charset="0"/>
                <a:cs typeface="Calibri" pitchFamily="34" charset="0"/>
              </a:rPr>
              <a:t>ublažavanje </a:t>
            </a:r>
            <a:endParaRPr lang="sr-Latn-RS" dirty="0" smtClean="0">
              <a:latin typeface="Calibri" pitchFamily="34" charset="0"/>
              <a:cs typeface="Calibri" pitchFamily="34" charset="0"/>
            </a:endParaRPr>
          </a:p>
          <a:p>
            <a:pPr>
              <a:buClr>
                <a:srgbClr val="FFFF00"/>
              </a:buClr>
            </a:pPr>
            <a:r>
              <a:rPr lang="vi-VN" dirty="0" smtClean="0">
                <a:latin typeface="Calibri" pitchFamily="34" charset="0"/>
                <a:cs typeface="Calibri" pitchFamily="34" charset="0"/>
              </a:rPr>
              <a:t>Važno je </a:t>
            </a:r>
            <a:r>
              <a:rPr lang="sr-Latn-RS" dirty="0" smtClean="0">
                <a:latin typeface="Calibri" pitchFamily="34" charset="0"/>
                <a:cs typeface="Calibri" pitchFamily="34" charset="0"/>
              </a:rPr>
              <a:t>eliminisati</a:t>
            </a:r>
            <a:r>
              <a:rPr lang="vi-VN" dirty="0" smtClean="0">
                <a:latin typeface="Calibri" pitchFamily="34" charset="0"/>
                <a:cs typeface="Calibri" pitchFamily="34" charset="0"/>
              </a:rPr>
              <a:t> iriti</a:t>
            </a:r>
            <a:r>
              <a:rPr lang="sr-Latn-RS" dirty="0" smtClean="0">
                <a:latin typeface="Calibri" pitchFamily="34" charset="0"/>
                <a:cs typeface="Calibri" pitchFamily="34" charset="0"/>
              </a:rPr>
              <a:t>tanse: </a:t>
            </a:r>
            <a:r>
              <a:rPr lang="vi-VN" dirty="0" smtClean="0">
                <a:latin typeface="Calibri" pitchFamily="34" charset="0"/>
                <a:cs typeface="Calibri" pitchFamily="34" charset="0"/>
              </a:rPr>
              <a:t>dim ili drug</a:t>
            </a:r>
            <a:r>
              <a:rPr lang="sr-Latn-RS" dirty="0" smtClean="0">
                <a:latin typeface="Calibri" pitchFamily="34" charset="0"/>
                <a:cs typeface="Calibri" pitchFamily="34" charset="0"/>
              </a:rPr>
              <a:t>e</a:t>
            </a:r>
            <a:r>
              <a:rPr lang="vi-VN" dirty="0" smtClean="0">
                <a:latin typeface="Calibri" pitchFamily="34" charset="0"/>
                <a:cs typeface="Calibri" pitchFamily="34" charset="0"/>
              </a:rPr>
              <a:t> </a:t>
            </a:r>
            <a:r>
              <a:rPr lang="sr-Latn-RS" dirty="0" smtClean="0">
                <a:latin typeface="Calibri" pitchFamily="34" charset="0"/>
                <a:cs typeface="Calibri" pitchFamily="34" charset="0"/>
              </a:rPr>
              <a:t>aero-</a:t>
            </a:r>
            <a:r>
              <a:rPr lang="vi-VN" dirty="0" smtClean="0">
                <a:latin typeface="Calibri" pitchFamily="34" charset="0"/>
                <a:cs typeface="Calibri" pitchFamily="34" charset="0"/>
              </a:rPr>
              <a:t>zagađivač</a:t>
            </a:r>
            <a:r>
              <a:rPr lang="sr-Latn-RS" dirty="0" smtClean="0">
                <a:latin typeface="Calibri" pitchFamily="34" charset="0"/>
                <a:cs typeface="Calibri" pitchFamily="34" charset="0"/>
              </a:rPr>
              <a:t>e</a:t>
            </a:r>
          </a:p>
          <a:p>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C00000"/>
                </a:solidFill>
                <a:latin typeface="Calibri" pitchFamily="34" charset="0"/>
                <a:cs typeface="Calibri" pitchFamily="34" charset="0"/>
              </a:rPr>
              <a:t>KAŠALJ</a:t>
            </a:r>
            <a:endParaRPr lang="en-US" dirty="0">
              <a:solidFill>
                <a:srgbClr val="C00000"/>
              </a:solidFill>
              <a:latin typeface="Calibri" pitchFamily="34" charset="0"/>
              <a:cs typeface="Calibri" pitchFamily="34" charset="0"/>
            </a:endParaRPr>
          </a:p>
        </p:txBody>
      </p:sp>
      <p:sp>
        <p:nvSpPr>
          <p:cNvPr id="3" name="Text Placeholder 2"/>
          <p:cNvSpPr>
            <a:spLocks noGrp="1"/>
          </p:cNvSpPr>
          <p:nvPr>
            <p:ph type="body" idx="1"/>
          </p:nvPr>
        </p:nvSpPr>
        <p:spPr/>
        <p:txBody>
          <a:bodyPr>
            <a:normAutofit fontScale="25000" lnSpcReduction="20000"/>
          </a:bodyPr>
          <a:lstStyle/>
          <a:p>
            <a:endParaRPr lang="sr-Latn-RS" dirty="0" smtClean="0"/>
          </a:p>
          <a:p>
            <a:endParaRPr lang="sr-Latn-RS" sz="9600" dirty="0" smtClean="0"/>
          </a:p>
          <a:p>
            <a:endParaRPr lang="sr-Latn-RS" sz="9600" dirty="0" smtClean="0"/>
          </a:p>
          <a:p>
            <a:endParaRPr lang="sr-Latn-RS" sz="9600" dirty="0" smtClean="0"/>
          </a:p>
          <a:p>
            <a:endParaRPr lang="sr-Latn-RS" sz="9600" dirty="0" smtClean="0"/>
          </a:p>
          <a:p>
            <a:endParaRPr lang="sr-Latn-RS" sz="9600" dirty="0" smtClean="0"/>
          </a:p>
          <a:p>
            <a:r>
              <a:rPr lang="en-US" sz="9600" dirty="0" err="1" smtClean="0"/>
              <a:t>Uzroci</a:t>
            </a:r>
            <a:endParaRPr lang="en-US" sz="9600" dirty="0" smtClean="0"/>
          </a:p>
        </p:txBody>
      </p:sp>
      <p:sp>
        <p:nvSpPr>
          <p:cNvPr id="4" name="Content Placeholder 3"/>
          <p:cNvSpPr>
            <a:spLocks noGrp="1"/>
          </p:cNvSpPr>
          <p:nvPr>
            <p:ph sz="half" idx="2"/>
          </p:nvPr>
        </p:nvSpPr>
        <p:spPr>
          <a:xfrm>
            <a:off x="457200" y="2174875"/>
            <a:ext cx="3429000" cy="3951288"/>
          </a:xfrm>
        </p:spPr>
        <p:style>
          <a:lnRef idx="2">
            <a:schemeClr val="accent2"/>
          </a:lnRef>
          <a:fillRef idx="1">
            <a:schemeClr val="lt1"/>
          </a:fillRef>
          <a:effectRef idx="0">
            <a:schemeClr val="accent2"/>
          </a:effectRef>
          <a:fontRef idx="minor">
            <a:schemeClr val="dk1"/>
          </a:fontRef>
        </p:style>
        <p:txBody>
          <a:bodyPr>
            <a:normAutofit/>
          </a:bodyPr>
          <a:lstStyle/>
          <a:p>
            <a:r>
              <a:rPr lang="en-US" sz="2000" dirty="0" err="1" smtClean="0">
                <a:latin typeface="Calibri" pitchFamily="34" charset="0"/>
                <a:cs typeface="Calibri" pitchFamily="34" charset="0"/>
              </a:rPr>
              <a:t>Akutne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infekcije</a:t>
            </a:r>
            <a:endParaRPr lang="en-US" sz="2000" dirty="0" smtClean="0">
              <a:latin typeface="Calibri" pitchFamily="34" charset="0"/>
              <a:cs typeface="Calibri" pitchFamily="34" charset="0"/>
            </a:endParaRPr>
          </a:p>
          <a:p>
            <a:r>
              <a:rPr lang="en-US" sz="2000" dirty="0" err="1" smtClean="0">
                <a:latin typeface="Calibri" pitchFamily="34" charset="0"/>
                <a:cs typeface="Calibri" pitchFamily="34" charset="0"/>
              </a:rPr>
              <a:t>Hronične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infekcije</a:t>
            </a:r>
            <a:endParaRPr lang="en-US" sz="2000" dirty="0" smtClean="0">
              <a:latin typeface="Calibri" pitchFamily="34" charset="0"/>
              <a:cs typeface="Calibri" pitchFamily="34" charset="0"/>
            </a:endParaRPr>
          </a:p>
          <a:p>
            <a:r>
              <a:rPr lang="sr-Latn-RS" sz="2000" dirty="0" smtClean="0">
                <a:latin typeface="Calibri" pitchFamily="34" charset="0"/>
                <a:cs typeface="Calibri" pitchFamily="34" charset="0"/>
              </a:rPr>
              <a:t>Bolesti disajnih puteva</a:t>
            </a:r>
            <a:endParaRPr lang="en-US" sz="2000" dirty="0" smtClean="0">
              <a:latin typeface="Calibri" pitchFamily="34" charset="0"/>
              <a:cs typeface="Calibri" pitchFamily="34" charset="0"/>
            </a:endParaRPr>
          </a:p>
          <a:p>
            <a:r>
              <a:rPr lang="en-US" sz="2000" dirty="0" err="1" smtClean="0">
                <a:latin typeface="Calibri" pitchFamily="34" charset="0"/>
                <a:cs typeface="Calibri" pitchFamily="34" charset="0"/>
              </a:rPr>
              <a:t>Kardiovaskularni</a:t>
            </a:r>
            <a:endParaRPr lang="en-US" sz="2000" dirty="0" smtClean="0">
              <a:latin typeface="Calibri" pitchFamily="34" charset="0"/>
              <a:cs typeface="Calibri" pitchFamily="34" charset="0"/>
            </a:endParaRPr>
          </a:p>
          <a:p>
            <a:r>
              <a:rPr lang="en-US" sz="2000" dirty="0" err="1" smtClean="0">
                <a:latin typeface="Calibri" pitchFamily="34" charset="0"/>
                <a:cs typeface="Calibri" pitchFamily="34" charset="0"/>
              </a:rPr>
              <a:t>Parenhimsk</a:t>
            </a:r>
            <a:r>
              <a:rPr lang="sr-Latn-RS" sz="2000" dirty="0" smtClean="0">
                <a:latin typeface="Calibri" pitchFamily="34" charset="0"/>
                <a:cs typeface="Calibri" pitchFamily="34" charset="0"/>
              </a:rPr>
              <a:t>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bolest</a:t>
            </a:r>
            <a:endParaRPr lang="en-US" sz="2000" dirty="0" smtClean="0">
              <a:latin typeface="Calibri" pitchFamily="34" charset="0"/>
              <a:cs typeface="Calibri" pitchFamily="34" charset="0"/>
            </a:endParaRPr>
          </a:p>
          <a:p>
            <a:r>
              <a:rPr lang="en-US" sz="2000" dirty="0" err="1" smtClean="0">
                <a:latin typeface="Calibri" pitchFamily="34" charset="0"/>
                <a:cs typeface="Calibri" pitchFamily="34" charset="0"/>
              </a:rPr>
              <a:t>Irita</a:t>
            </a:r>
            <a:r>
              <a:rPr lang="sr-Latn-RS" sz="2000" dirty="0" smtClean="0">
                <a:latin typeface="Calibri" pitchFamily="34" charset="0"/>
                <a:cs typeface="Calibri" pitchFamily="34" charset="0"/>
              </a:rPr>
              <a:t>cija</a:t>
            </a:r>
            <a:endParaRPr lang="en-US" sz="2000" dirty="0" smtClean="0">
              <a:latin typeface="Calibri" pitchFamily="34" charset="0"/>
              <a:cs typeface="Calibri" pitchFamily="34" charset="0"/>
            </a:endParaRPr>
          </a:p>
          <a:p>
            <a:r>
              <a:rPr lang="en-US" sz="2000" dirty="0" smtClean="0">
                <a:latin typeface="Calibri" pitchFamily="34" charset="0"/>
                <a:cs typeface="Calibri" pitchFamily="34" charset="0"/>
              </a:rPr>
              <a:t>Re</a:t>
            </a:r>
            <a:r>
              <a:rPr lang="sr-Latn-RS" sz="2000" dirty="0" smtClean="0">
                <a:latin typeface="Calibri" pitchFamily="34" charset="0"/>
                <a:cs typeface="Calibri" pitchFamily="34" charset="0"/>
              </a:rPr>
              <a:t>kurentne</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a</a:t>
            </a:r>
            <a:r>
              <a:rPr lang="en-US" sz="2000" dirty="0" err="1" smtClean="0">
                <a:latin typeface="Calibri" pitchFamily="34" charset="0"/>
                <a:cs typeface="Calibri" pitchFamily="34" charset="0"/>
              </a:rPr>
              <a:t>spira</a:t>
            </a:r>
            <a:r>
              <a:rPr lang="sr-Latn-RS" sz="2000" dirty="0" smtClean="0">
                <a:latin typeface="Calibri" pitchFamily="34" charset="0"/>
                <a:cs typeface="Calibri" pitchFamily="34" charset="0"/>
              </a:rPr>
              <a:t>cije</a:t>
            </a:r>
            <a:endParaRPr lang="en-US" sz="2000" dirty="0" smtClean="0">
              <a:latin typeface="Calibri" pitchFamily="34" charset="0"/>
              <a:cs typeface="Calibri" pitchFamily="34" charset="0"/>
            </a:endParaRPr>
          </a:p>
          <a:p>
            <a:r>
              <a:rPr lang="sr-Latn-RS" sz="2000" dirty="0" smtClean="0">
                <a:latin typeface="Calibri" pitchFamily="34" charset="0"/>
                <a:cs typeface="Calibri" pitchFamily="34" charset="0"/>
              </a:rPr>
              <a:t>Lekovima indukovane</a:t>
            </a:r>
            <a:endParaRPr lang="en-US" sz="2000" dirty="0" smtClean="0">
              <a:latin typeface="Calibri" pitchFamily="34" charset="0"/>
              <a:cs typeface="Calibri" pitchFamily="34" charset="0"/>
            </a:endParaRPr>
          </a:p>
          <a:p>
            <a:r>
              <a:rPr lang="sr-Latn-RS" sz="2000" dirty="0" smtClean="0">
                <a:latin typeface="Calibri" pitchFamily="34" charset="0"/>
                <a:cs typeface="Calibri" pitchFamily="34" charset="0"/>
              </a:rPr>
              <a:t>Bolesti p</a:t>
            </a:r>
            <a:r>
              <a:rPr lang="en-US" sz="2000" dirty="0" err="1" smtClean="0">
                <a:latin typeface="Calibri" pitchFamily="34" charset="0"/>
                <a:cs typeface="Calibri" pitchFamily="34" charset="0"/>
              </a:rPr>
              <a:t>leur</a:t>
            </a:r>
            <a:r>
              <a:rPr lang="sr-Latn-RS" sz="2000" dirty="0" smtClean="0">
                <a:latin typeface="Calibri" pitchFamily="34" charset="0"/>
                <a:cs typeface="Calibri" pitchFamily="34" charset="0"/>
              </a:rPr>
              <a:t>e</a:t>
            </a:r>
            <a:endParaRPr lang="en-US" sz="2000" dirty="0" smtClean="0">
              <a:latin typeface="Calibri" pitchFamily="34" charset="0"/>
              <a:cs typeface="Calibri" pitchFamily="34" charset="0"/>
            </a:endParaRPr>
          </a:p>
          <a:p>
            <a:r>
              <a:rPr lang="en-US" sz="2000" dirty="0" err="1" smtClean="0">
                <a:latin typeface="Calibri" pitchFamily="34" charset="0"/>
                <a:cs typeface="Calibri" pitchFamily="34" charset="0"/>
              </a:rPr>
              <a:t>Bolest</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glasnih</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žica</a:t>
            </a:r>
            <a:endParaRPr lang="en-US" sz="2000" dirty="0">
              <a:latin typeface="Calibri" pitchFamily="34" charset="0"/>
              <a:cs typeface="Calibri" pitchFamily="34" charset="0"/>
            </a:endParaRPr>
          </a:p>
        </p:txBody>
      </p:sp>
      <p:sp>
        <p:nvSpPr>
          <p:cNvPr id="5" name="Text Placeholder 4"/>
          <p:cNvSpPr>
            <a:spLocks noGrp="1"/>
          </p:cNvSpPr>
          <p:nvPr>
            <p:ph type="body" sz="quarter" idx="3"/>
          </p:nvPr>
        </p:nvSpPr>
        <p:spPr/>
        <p:txBody>
          <a:bodyPr/>
          <a:lstStyle/>
          <a:p>
            <a:r>
              <a:rPr lang="en-US" dirty="0" err="1" smtClean="0"/>
              <a:t>Primeri</a:t>
            </a:r>
            <a:endParaRPr lang="en-US" dirty="0" smtClean="0"/>
          </a:p>
        </p:txBody>
      </p:sp>
      <p:sp>
        <p:nvSpPr>
          <p:cNvPr id="6" name="Content Placeholder 5"/>
          <p:cNvSpPr>
            <a:spLocks noGrp="1"/>
          </p:cNvSpPr>
          <p:nvPr>
            <p:ph sz="quarter" idx="4"/>
          </p:nvPr>
        </p:nvSpPr>
        <p:spPr>
          <a:xfrm>
            <a:off x="4114800" y="2174875"/>
            <a:ext cx="4876801" cy="3951288"/>
          </a:xfrm>
        </p:spPr>
        <p:style>
          <a:lnRef idx="2">
            <a:schemeClr val="accent2"/>
          </a:lnRef>
          <a:fillRef idx="1">
            <a:schemeClr val="lt1"/>
          </a:fillRef>
          <a:effectRef idx="0">
            <a:schemeClr val="accent2"/>
          </a:effectRef>
          <a:fontRef idx="minor">
            <a:schemeClr val="dk1"/>
          </a:fontRef>
        </p:style>
        <p:txBody>
          <a:bodyPr>
            <a:normAutofit/>
          </a:bodyPr>
          <a:lstStyle/>
          <a:p>
            <a:pPr>
              <a:spcBef>
                <a:spcPts val="480"/>
              </a:spcBef>
            </a:pPr>
            <a:r>
              <a:rPr lang="sr-Latn-RS" sz="2000" dirty="0" smtClean="0">
                <a:latin typeface="Calibri" pitchFamily="34" charset="0"/>
                <a:cs typeface="Calibri" pitchFamily="34" charset="0"/>
              </a:rPr>
              <a:t>Pneumonija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Akutni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bronhitis</a:t>
            </a:r>
            <a:endParaRPr lang="en-US" sz="2000" dirty="0" smtClean="0">
              <a:latin typeface="Calibri" pitchFamily="34" charset="0"/>
              <a:cs typeface="Calibri" pitchFamily="34" charset="0"/>
            </a:endParaRPr>
          </a:p>
          <a:p>
            <a:pPr>
              <a:spcBef>
                <a:spcPts val="480"/>
              </a:spcBef>
            </a:pPr>
            <a:r>
              <a:rPr lang="en-US" sz="2000" dirty="0" err="1" smtClean="0">
                <a:latin typeface="Calibri" pitchFamily="34" charset="0"/>
                <a:cs typeface="Calibri" pitchFamily="34" charset="0"/>
              </a:rPr>
              <a:t>Hronični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bronhitis</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Bronhiektazije</a:t>
            </a:r>
            <a:endParaRPr lang="en-US" sz="2000" dirty="0" smtClean="0">
              <a:latin typeface="Calibri" pitchFamily="34" charset="0"/>
              <a:cs typeface="Calibri" pitchFamily="34" charset="0"/>
            </a:endParaRPr>
          </a:p>
          <a:p>
            <a:pPr>
              <a:spcBef>
                <a:spcPts val="480"/>
              </a:spcBef>
            </a:pPr>
            <a:r>
              <a:rPr lang="sr-Latn-RS" sz="2000" dirty="0" smtClean="0">
                <a:latin typeface="Calibri" pitchFamily="34" charset="0"/>
                <a:cs typeface="Calibri" pitchFamily="34" charset="0"/>
              </a:rPr>
              <a:t>Rinosinuzitis, HOBP</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astma</a:t>
            </a:r>
            <a:endParaRPr lang="en-US" sz="2000" dirty="0" smtClean="0">
              <a:latin typeface="Calibri" pitchFamily="34" charset="0"/>
              <a:cs typeface="Calibri" pitchFamily="34" charset="0"/>
            </a:endParaRPr>
          </a:p>
          <a:p>
            <a:pPr>
              <a:spcBef>
                <a:spcPts val="480"/>
              </a:spcBef>
            </a:pPr>
            <a:r>
              <a:rPr lang="en-US" sz="2000" dirty="0" smtClean="0">
                <a:latin typeface="Calibri" pitchFamily="34" charset="0"/>
                <a:cs typeface="Calibri" pitchFamily="34" charset="0"/>
              </a:rPr>
              <a:t>S</a:t>
            </a:r>
            <a:r>
              <a:rPr lang="sr-Latn-RS" sz="2000" dirty="0" smtClean="0">
                <a:latin typeface="Calibri" pitchFamily="34" charset="0"/>
                <a:cs typeface="Calibri" pitchFamily="34" charset="0"/>
              </a:rPr>
              <a:t>labost </a:t>
            </a:r>
            <a:r>
              <a:rPr lang="en-US" sz="2000" dirty="0" smtClean="0">
                <a:latin typeface="Calibri" pitchFamily="34" charset="0"/>
                <a:cs typeface="Calibri" pitchFamily="34" charset="0"/>
              </a:rPr>
              <a:t>L</a:t>
            </a:r>
            <a:r>
              <a:rPr lang="sr-Latn-RS" sz="2000" dirty="0" smtClean="0">
                <a:latin typeface="Calibri" pitchFamily="34" charset="0"/>
                <a:cs typeface="Calibri" pitchFamily="34" charset="0"/>
              </a:rPr>
              <a:t>K</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edem</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pluća</a:t>
            </a:r>
            <a:endParaRPr lang="en-US" sz="2000" dirty="0" smtClean="0">
              <a:latin typeface="Calibri" pitchFamily="34" charset="0"/>
              <a:cs typeface="Calibri" pitchFamily="34" charset="0"/>
            </a:endParaRPr>
          </a:p>
          <a:p>
            <a:pPr>
              <a:spcBef>
                <a:spcPts val="480"/>
              </a:spcBef>
            </a:pPr>
            <a:r>
              <a:rPr lang="en-US" sz="2000" dirty="0" err="1" smtClean="0">
                <a:latin typeface="Calibri" pitchFamily="34" charset="0"/>
                <a:cs typeface="Calibri" pitchFamily="34" charset="0"/>
              </a:rPr>
              <a:t>Intersticijska</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bolest pluća (IPF)</a:t>
            </a:r>
            <a:endParaRPr lang="en-US" sz="2000" dirty="0" smtClean="0">
              <a:latin typeface="Calibri" pitchFamily="34" charset="0"/>
              <a:cs typeface="Calibri" pitchFamily="34" charset="0"/>
            </a:endParaRPr>
          </a:p>
          <a:p>
            <a:pPr>
              <a:spcBef>
                <a:spcPts val="480"/>
              </a:spcBef>
            </a:pPr>
            <a:r>
              <a:rPr lang="en-US" sz="2000" dirty="0" smtClean="0">
                <a:latin typeface="Calibri" pitchFamily="34" charset="0"/>
                <a:cs typeface="Calibri" pitchFamily="34" charset="0"/>
              </a:rPr>
              <a:t>GERB; </a:t>
            </a:r>
            <a:r>
              <a:rPr lang="en-US" sz="2000" dirty="0" err="1" smtClean="0">
                <a:latin typeface="Calibri" pitchFamily="34" charset="0"/>
                <a:cs typeface="Calibri" pitchFamily="34" charset="0"/>
              </a:rPr>
              <a:t>Strano</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telo</a:t>
            </a:r>
            <a:endParaRPr lang="en-US" sz="2000" dirty="0" smtClean="0">
              <a:latin typeface="Calibri" pitchFamily="34" charset="0"/>
              <a:cs typeface="Calibri" pitchFamily="34" charset="0"/>
            </a:endParaRPr>
          </a:p>
          <a:p>
            <a:pPr>
              <a:spcBef>
                <a:spcPts val="480"/>
              </a:spcBef>
            </a:pPr>
            <a:r>
              <a:rPr lang="sr-Latn-RS" sz="2000" dirty="0" smtClean="0">
                <a:latin typeface="Calibri" pitchFamily="34" charset="0"/>
                <a:cs typeface="Calibri" pitchFamily="34" charset="0"/>
              </a:rPr>
              <a:t>Moždani udar</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Bolest</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motornih</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neurona</a:t>
            </a:r>
            <a:endParaRPr lang="en-US" sz="2000" dirty="0" smtClean="0">
              <a:latin typeface="Calibri" pitchFamily="34" charset="0"/>
              <a:cs typeface="Calibri" pitchFamily="34" charset="0"/>
            </a:endParaRPr>
          </a:p>
          <a:p>
            <a:pPr>
              <a:spcBef>
                <a:spcPts val="480"/>
              </a:spcBef>
            </a:pPr>
            <a:r>
              <a:rPr lang="en-US" sz="2000" dirty="0" smtClean="0">
                <a:latin typeface="Calibri" pitchFamily="34" charset="0"/>
                <a:cs typeface="Calibri" pitchFamily="34" charset="0"/>
              </a:rPr>
              <a:t>ACE </a:t>
            </a:r>
            <a:r>
              <a:rPr lang="en-US" sz="2000" dirty="0" err="1" smtClean="0">
                <a:latin typeface="Calibri" pitchFamily="34" charset="0"/>
                <a:cs typeface="Calibri" pitchFamily="34" charset="0"/>
              </a:rPr>
              <a:t>inhibitori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inhalacioni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lekovi</a:t>
            </a:r>
            <a:endParaRPr lang="en-US" sz="2000" dirty="0" smtClean="0">
              <a:latin typeface="Calibri" pitchFamily="34" charset="0"/>
              <a:cs typeface="Calibri" pitchFamily="34" charset="0"/>
            </a:endParaRPr>
          </a:p>
          <a:p>
            <a:pPr>
              <a:spcBef>
                <a:spcPts val="480"/>
              </a:spcBef>
            </a:pPr>
            <a:r>
              <a:rPr lang="en-US" sz="2000" dirty="0" err="1" smtClean="0">
                <a:latin typeface="Calibri" pitchFamily="34" charset="0"/>
                <a:cs typeface="Calibri" pitchFamily="34" charset="0"/>
              </a:rPr>
              <a:t>Pneumotoraks</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pleuralni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izliv</a:t>
            </a:r>
            <a:endParaRPr lang="en-US" sz="2000" dirty="0" smtClean="0">
              <a:latin typeface="Calibri" pitchFamily="34" charset="0"/>
              <a:cs typeface="Calibri" pitchFamily="34" charset="0"/>
            </a:endParaRPr>
          </a:p>
          <a:p>
            <a:pPr>
              <a:spcBef>
                <a:spcPts val="480"/>
              </a:spcBef>
            </a:pPr>
            <a:r>
              <a:rPr lang="en-US" sz="2000" dirty="0" err="1" smtClean="0">
                <a:latin typeface="Calibri" pitchFamily="34" charset="0"/>
                <a:cs typeface="Calibri" pitchFamily="34" charset="0"/>
              </a:rPr>
              <a:t>paraliza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čvorići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na</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glasnicama</a:t>
            </a:r>
            <a:endParaRPr lang="en-US" sz="20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dirty="0" smtClean="0">
                <a:solidFill>
                  <a:srgbClr val="C00000"/>
                </a:solidFill>
                <a:latin typeface="Calibri" pitchFamily="34" charset="0"/>
                <a:cs typeface="Calibri" pitchFamily="34" charset="0"/>
              </a:rPr>
              <a:t/>
            </a:r>
            <a:br>
              <a:rPr lang="sr-Latn-RS" dirty="0" smtClean="0">
                <a:solidFill>
                  <a:srgbClr val="C00000"/>
                </a:solidFill>
                <a:latin typeface="Calibri" pitchFamily="34" charset="0"/>
                <a:cs typeface="Calibri" pitchFamily="34" charset="0"/>
              </a:rPr>
            </a:br>
            <a:r>
              <a:rPr lang="sr-Latn-RS" dirty="0" smtClean="0">
                <a:solidFill>
                  <a:srgbClr val="C00000"/>
                </a:solidFill>
                <a:latin typeface="Calibri" pitchFamily="34" charset="0"/>
                <a:cs typeface="Calibri" pitchFamily="34" charset="0"/>
              </a:rPr>
              <a:t>KAŠALJ </a:t>
            </a:r>
            <a:br>
              <a:rPr lang="sr-Latn-RS" dirty="0" smtClean="0">
                <a:solidFill>
                  <a:srgbClr val="C00000"/>
                </a:solidFill>
                <a:latin typeface="Calibri" pitchFamily="34" charset="0"/>
                <a:cs typeface="Calibri" pitchFamily="34" charset="0"/>
              </a:rPr>
            </a:br>
            <a:r>
              <a:rPr lang="en-US" sz="3100" i="1" dirty="0" err="1" smtClean="0">
                <a:latin typeface="Calibri" pitchFamily="34" charset="0"/>
                <a:cs typeface="Calibri" pitchFamily="34" charset="0"/>
              </a:rPr>
              <a:t>Lečenje</a:t>
            </a:r>
            <a:r>
              <a:rPr lang="en-US" sz="3100" i="1" dirty="0" smtClean="0">
                <a:latin typeface="Calibri" pitchFamily="34" charset="0"/>
                <a:cs typeface="Calibri" pitchFamily="34" charset="0"/>
              </a:rPr>
              <a:t> </a:t>
            </a:r>
            <a:r>
              <a:rPr lang="en-US" sz="3100" i="1" dirty="0" err="1" smtClean="0">
                <a:latin typeface="Calibri" pitchFamily="34" charset="0"/>
                <a:cs typeface="Calibri" pitchFamily="34" charset="0"/>
              </a:rPr>
              <a:t>osnovnog</a:t>
            </a:r>
            <a:r>
              <a:rPr lang="en-US" sz="3100" i="1" dirty="0" smtClean="0">
                <a:latin typeface="Calibri" pitchFamily="34" charset="0"/>
                <a:cs typeface="Calibri" pitchFamily="34" charset="0"/>
              </a:rPr>
              <a:t> </a:t>
            </a:r>
            <a:r>
              <a:rPr lang="en-US" sz="3100" i="1" dirty="0" err="1" smtClean="0">
                <a:latin typeface="Calibri" pitchFamily="34" charset="0"/>
                <a:cs typeface="Calibri" pitchFamily="34" charset="0"/>
              </a:rPr>
              <a:t>uzroka</a:t>
            </a:r>
            <a:r>
              <a:rPr lang="en-US" sz="3100" i="1" dirty="0" smtClean="0">
                <a:latin typeface="Calibri" pitchFamily="34" charset="0"/>
                <a:cs typeface="Calibri" pitchFamily="34" charset="0"/>
              </a:rPr>
              <a:t/>
            </a:r>
            <a:br>
              <a:rPr lang="en-US" sz="3100" i="1" dirty="0" smtClean="0">
                <a:latin typeface="Calibri" pitchFamily="34" charset="0"/>
                <a:cs typeface="Calibri" pitchFamily="34" charset="0"/>
              </a:rPr>
            </a:br>
            <a:endParaRPr lang="en-US" sz="3100" i="1" dirty="0">
              <a:latin typeface="Calibri" pitchFamily="34" charset="0"/>
              <a:cs typeface="Calibri" pitchFamily="34" charset="0"/>
            </a:endParaRPr>
          </a:p>
        </p:txBody>
      </p:sp>
      <p:sp>
        <p:nvSpPr>
          <p:cNvPr id="3" name="Content Placeholder 2"/>
          <p:cNvSpPr>
            <a:spLocks noGrp="1"/>
          </p:cNvSpPr>
          <p:nvPr>
            <p:ph idx="1"/>
          </p:nvPr>
        </p:nvSpPr>
        <p:spPr>
          <a:xfrm>
            <a:off x="457200" y="1600200"/>
            <a:ext cx="8305800" cy="4525963"/>
          </a:xfrm>
        </p:spPr>
        <p:txBody>
          <a:bodyPr>
            <a:normAutofit/>
          </a:bodyPr>
          <a:lstStyle/>
          <a:p>
            <a:r>
              <a:rPr lang="en-US" sz="2000" dirty="0" err="1" smtClean="0">
                <a:latin typeface="Calibri" pitchFamily="34" charset="0"/>
                <a:cs typeface="Calibri" pitchFamily="34" charset="0"/>
              </a:rPr>
              <a:t>Akutne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hronične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infekcije</a:t>
            </a:r>
            <a:r>
              <a:rPr lang="sr-Latn-RS" sz="2000" dirty="0" smtClean="0">
                <a:latin typeface="Calibri" pitchFamily="34" charset="0"/>
                <a:cs typeface="Calibri" pitchFamily="34" charset="0"/>
              </a:rPr>
              <a:t>                   </a:t>
            </a:r>
            <a:r>
              <a:rPr lang="en-US" sz="2000" dirty="0" err="1" smtClean="0">
                <a:latin typeface="Calibri" pitchFamily="34" charset="0"/>
                <a:cs typeface="Calibri" pitchFamily="34" charset="0"/>
              </a:rPr>
              <a:t>Antibiotici</a:t>
            </a:r>
            <a:endParaRPr lang="sr-Latn-RS" sz="2000" dirty="0" smtClean="0">
              <a:latin typeface="Calibri" pitchFamily="34" charset="0"/>
              <a:cs typeface="Calibri" pitchFamily="34" charset="0"/>
            </a:endParaRPr>
          </a:p>
          <a:p>
            <a:pPr>
              <a:lnSpc>
                <a:spcPct val="90000"/>
              </a:lnSpc>
              <a:defRPr/>
            </a:pPr>
            <a:r>
              <a:rPr lang="en-US" sz="2000" dirty="0" err="1" smtClean="0">
                <a:latin typeface="Calibri" pitchFamily="34" charset="0"/>
                <a:cs typeface="Calibri" pitchFamily="34" charset="0"/>
              </a:rPr>
              <a:t>Astma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a:t>
            </a:r>
            <a:r>
              <a:rPr lang="en-US" sz="2000" dirty="0" smtClean="0">
                <a:latin typeface="Calibri" pitchFamily="34" charset="0"/>
                <a:cs typeface="Calibri" pitchFamily="34" charset="0"/>
              </a:rPr>
              <a:t> HOBP</a:t>
            </a:r>
            <a:r>
              <a:rPr lang="sr-Latn-RS" sz="2000" dirty="0" smtClean="0">
                <a:latin typeface="Calibri" pitchFamily="34" charset="0"/>
                <a:cs typeface="Calibri" pitchFamily="34" charset="0"/>
              </a:rPr>
              <a:t>                                    </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     </a:t>
            </a:r>
            <a:r>
              <a:rPr lang="en-US" sz="2000" dirty="0" err="1" smtClean="0">
                <a:latin typeface="Calibri" pitchFamily="34" charset="0"/>
                <a:cs typeface="Calibri" pitchFamily="34" charset="0"/>
              </a:rPr>
              <a:t>Bronhodilatatori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a:t>
            </a:r>
            <a:r>
              <a:rPr lang="sr-Latn-RS" sz="2000" dirty="0" smtClean="0">
                <a:latin typeface="Calibri" pitchFamily="34" charset="0"/>
                <a:cs typeface="Calibri" pitchFamily="34" charset="0"/>
              </a:rPr>
              <a:t> </a:t>
            </a:r>
            <a:r>
              <a:rPr lang="en-US" sz="2000" dirty="0" err="1" smtClean="0">
                <a:latin typeface="Calibri" pitchFamily="34" charset="0"/>
                <a:cs typeface="Calibri" pitchFamily="34" charset="0"/>
              </a:rPr>
              <a:t>antiinflamatorni</a:t>
            </a:r>
            <a:endParaRPr lang="sr-Latn-RS" sz="2000" dirty="0" smtClean="0">
              <a:latin typeface="Calibri" pitchFamily="34" charset="0"/>
              <a:cs typeface="Calibri" pitchFamily="34" charset="0"/>
            </a:endParaRPr>
          </a:p>
          <a:p>
            <a:pPr lvl="0">
              <a:lnSpc>
                <a:spcPct val="90000"/>
              </a:lnSpc>
              <a:defRPr/>
            </a:pPr>
            <a:r>
              <a:rPr lang="en-US" sz="2000" dirty="0" err="1" smtClean="0">
                <a:latin typeface="Calibri" pitchFamily="34" charset="0"/>
                <a:cs typeface="Calibri" pitchFamily="34" charset="0"/>
              </a:rPr>
              <a:t>Otkazivanje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leve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komore</a:t>
            </a:r>
            <a:r>
              <a:rPr lang="sr-Latn-RS" sz="2000" dirty="0" smtClean="0">
                <a:latin typeface="Calibri" pitchFamily="34" charset="0"/>
                <a:cs typeface="Calibri" pitchFamily="34" charset="0"/>
              </a:rPr>
              <a:t>                </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     </a:t>
            </a:r>
            <a:r>
              <a:rPr lang="en-US" sz="2000" dirty="0" err="1" smtClean="0">
                <a:latin typeface="Calibri" pitchFamily="34" charset="0"/>
                <a:cs typeface="Calibri" pitchFamily="34" charset="0"/>
              </a:rPr>
              <a:t>Diuretici</a:t>
            </a:r>
            <a:r>
              <a:rPr lang="en-US" sz="2000" dirty="0" smtClean="0">
                <a:latin typeface="Calibri" pitchFamily="34" charset="0"/>
                <a:cs typeface="Calibri" pitchFamily="34" charset="0"/>
              </a:rPr>
              <a:t>, ACE </a:t>
            </a:r>
            <a:r>
              <a:rPr lang="en-US" sz="2000" dirty="0" err="1" smtClean="0">
                <a:latin typeface="Calibri" pitchFamily="34" charset="0"/>
                <a:cs typeface="Calibri" pitchFamily="34" charset="0"/>
              </a:rPr>
              <a:t>inhibitori</a:t>
            </a:r>
            <a:r>
              <a:rPr lang="en-US" sz="2000" dirty="0" smtClean="0">
                <a:latin typeface="Calibri" pitchFamily="34" charset="0"/>
                <a:cs typeface="Calibri" pitchFamily="34" charset="0"/>
              </a:rPr>
              <a:t>, ± </a:t>
            </a:r>
            <a:r>
              <a:rPr lang="el-GR" sz="2000" dirty="0" smtClean="0">
                <a:latin typeface="Calibri" pitchFamily="34" charset="0"/>
                <a:cs typeface="Calibri" pitchFamily="34" charset="0"/>
              </a:rPr>
              <a:t>β-</a:t>
            </a:r>
            <a:r>
              <a:rPr lang="en-US" sz="2000" dirty="0" err="1" smtClean="0">
                <a:latin typeface="Calibri" pitchFamily="34" charset="0"/>
                <a:cs typeface="Calibri" pitchFamily="34" charset="0"/>
              </a:rPr>
              <a:t>blokatori</a:t>
            </a:r>
            <a:endParaRPr lang="sr-Latn-RS" sz="2000" dirty="0" smtClean="0">
              <a:latin typeface="Calibri" pitchFamily="34" charset="0"/>
              <a:cs typeface="Calibri" pitchFamily="34" charset="0"/>
            </a:endParaRPr>
          </a:p>
          <a:p>
            <a:pPr>
              <a:lnSpc>
                <a:spcPct val="90000"/>
              </a:lnSpc>
              <a:defRPr/>
            </a:pPr>
            <a:r>
              <a:rPr lang="en-US" sz="2000" dirty="0" err="1" smtClean="0">
                <a:latin typeface="Calibri" pitchFamily="34" charset="0"/>
                <a:cs typeface="Calibri" pitchFamily="34" charset="0"/>
              </a:rPr>
              <a:t>Ponavljajuća</a:t>
            </a:r>
            <a:r>
              <a:rPr lang="sr-Latn-RS" sz="2000" dirty="0" smtClean="0">
                <a:latin typeface="Calibri" pitchFamily="34" charset="0"/>
                <a:cs typeface="Calibri" pitchFamily="34" charset="0"/>
              </a:rPr>
              <a:t> aspiracija                          </a:t>
            </a:r>
            <a:r>
              <a:rPr lang="en-US" sz="2000" dirty="0" smtClean="0">
                <a:latin typeface="Calibri" pitchFamily="34" charset="0"/>
                <a:cs typeface="Calibri" pitchFamily="34" charset="0"/>
              </a:rPr>
              <a:t>Po</a:t>
            </a:r>
            <a:r>
              <a:rPr lang="sr-Latn-RS" sz="2000" dirty="0" smtClean="0">
                <a:latin typeface="Calibri" pitchFamily="34" charset="0"/>
                <a:cs typeface="Calibri" pitchFamily="34" charset="0"/>
              </a:rPr>
              <a:t>zicioniranje</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pacijenta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procena</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                       </a:t>
            </a:r>
          </a:p>
          <a:p>
            <a:pPr>
              <a:lnSpc>
                <a:spcPct val="90000"/>
              </a:lnSpc>
              <a:buNone/>
              <a:defRPr/>
            </a:pPr>
            <a:r>
              <a:rPr lang="sr-Latn-RS" sz="2000" dirty="0" smtClean="0">
                <a:latin typeface="Calibri" pitchFamily="34" charset="0"/>
                <a:cs typeface="Calibri" pitchFamily="34" charset="0"/>
              </a:rPr>
              <a:t>                                                                         </a:t>
            </a:r>
            <a:r>
              <a:rPr lang="en-US" sz="2000" dirty="0" err="1" smtClean="0">
                <a:latin typeface="Calibri" pitchFamily="34" charset="0"/>
                <a:cs typeface="Calibri" pitchFamily="34" charset="0"/>
              </a:rPr>
              <a:t>gutanja</a:t>
            </a:r>
            <a:r>
              <a:rPr lang="sr-Latn-RS" sz="2000" dirty="0" smtClean="0">
                <a:latin typeface="Calibri" pitchFamily="34" charset="0"/>
                <a:cs typeface="Calibri" pitchFamily="34" charset="0"/>
              </a:rPr>
              <a:t>: </a:t>
            </a:r>
            <a:r>
              <a:rPr lang="en-US" sz="2000" dirty="0" err="1" smtClean="0">
                <a:latin typeface="Calibri" pitchFamily="34" charset="0"/>
                <a:cs typeface="Calibri" pitchFamily="34" charset="0"/>
              </a:rPr>
              <a:t>promen</a:t>
            </a:r>
            <a:r>
              <a:rPr lang="sr-Latn-RS" sz="2000" dirty="0" smtClean="0">
                <a:latin typeface="Calibri" pitchFamily="34" charset="0"/>
                <a:cs typeface="Calibri" pitchFamily="34" charset="0"/>
              </a:rPr>
              <a:t>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konzistenciju</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hrane</a:t>
            </a:r>
            <a:endParaRPr lang="sr-Latn-RS" sz="2000" dirty="0" smtClean="0">
              <a:latin typeface="Calibri" pitchFamily="34" charset="0"/>
              <a:cs typeface="Calibri" pitchFamily="34" charset="0"/>
            </a:endParaRPr>
          </a:p>
          <a:p>
            <a:pPr lvl="0">
              <a:lnSpc>
                <a:spcPct val="90000"/>
              </a:lnSpc>
              <a:defRPr/>
            </a:pPr>
            <a:r>
              <a:rPr lang="en-US" sz="2000" dirty="0" err="1" smtClean="0">
                <a:latin typeface="Calibri" pitchFamily="34" charset="0"/>
                <a:cs typeface="Calibri" pitchFamily="34" charset="0"/>
              </a:rPr>
              <a:t>Lekovi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izazvani</a:t>
            </a:r>
            <a:r>
              <a:rPr lang="en-US" sz="2000" dirty="0" smtClean="0">
                <a:latin typeface="Calibri" pitchFamily="34" charset="0"/>
                <a:cs typeface="Calibri" pitchFamily="34" charset="0"/>
              </a:rPr>
              <a:t> (ACE </a:t>
            </a:r>
            <a:r>
              <a:rPr lang="en-US" sz="2000" dirty="0" err="1" smtClean="0">
                <a:latin typeface="Calibri" pitchFamily="34" charset="0"/>
                <a:cs typeface="Calibri" pitchFamily="34" charset="0"/>
              </a:rPr>
              <a:t>inhibitori</a:t>
            </a:r>
            <a:r>
              <a:rPr lang="en-US" sz="2000" dirty="0" smtClean="0">
                <a:latin typeface="Calibri" pitchFamily="34" charset="0"/>
                <a:cs typeface="Calibri" pitchFamily="34" charset="0"/>
              </a:rPr>
              <a:t>)</a:t>
            </a:r>
            <a:r>
              <a:rPr lang="sr-Latn-RS" sz="2000" dirty="0" smtClean="0">
                <a:latin typeface="Calibri" pitchFamily="34" charset="0"/>
                <a:cs typeface="Calibri" pitchFamily="34" charset="0"/>
              </a:rPr>
              <a:t>       </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    </a:t>
            </a:r>
            <a:r>
              <a:rPr lang="en-US" sz="2000" dirty="0" err="1" smtClean="0">
                <a:latin typeface="Calibri" pitchFamily="34" charset="0"/>
                <a:cs typeface="Calibri" pitchFamily="34" charset="0"/>
              </a:rPr>
              <a:t>Prekinit</a:t>
            </a:r>
            <a:r>
              <a:rPr lang="sr-Latn-RS" sz="2000" dirty="0" smtClean="0">
                <a:latin typeface="Calibri" pitchFamily="34" charset="0"/>
                <a:cs typeface="Calibri" pitchFamily="34" charset="0"/>
              </a:rPr>
              <a:t>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lek</a:t>
            </a:r>
            <a:endParaRPr lang="sr-Latn-RS" sz="2000" dirty="0" smtClean="0">
              <a:latin typeface="Calibri" pitchFamily="34" charset="0"/>
              <a:cs typeface="Calibri" pitchFamily="34" charset="0"/>
            </a:endParaRPr>
          </a:p>
          <a:p>
            <a:pPr>
              <a:lnSpc>
                <a:spcPct val="90000"/>
              </a:lnSpc>
              <a:defRPr/>
            </a:pPr>
            <a:r>
              <a:rPr lang="en-US" sz="2000" dirty="0" err="1" smtClean="0">
                <a:latin typeface="Calibri" pitchFamily="34" charset="0"/>
                <a:cs typeface="Calibri" pitchFamily="34" charset="0"/>
              </a:rPr>
              <a:t>Pleuralna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bolest</a:t>
            </a:r>
            <a:r>
              <a:rPr lang="sr-Latn-RS" sz="2000" dirty="0" smtClean="0">
                <a:latin typeface="Calibri" pitchFamily="34" charset="0"/>
                <a:cs typeface="Calibri" pitchFamily="34" charset="0"/>
              </a:rPr>
              <a:t>                                      Korigovati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pneumotoraks</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drenirati</a:t>
            </a:r>
            <a:r>
              <a:rPr lang="en-US" sz="2000" dirty="0" smtClean="0">
                <a:latin typeface="Calibri" pitchFamily="34" charset="0"/>
                <a:cs typeface="Calibri" pitchFamily="34" charset="0"/>
              </a:rPr>
              <a:t> </a:t>
            </a:r>
            <a:endParaRPr lang="sr-Latn-RS" sz="2000" dirty="0" smtClean="0">
              <a:latin typeface="Calibri" pitchFamily="34" charset="0"/>
              <a:cs typeface="Calibri" pitchFamily="34" charset="0"/>
            </a:endParaRPr>
          </a:p>
          <a:p>
            <a:pPr>
              <a:lnSpc>
                <a:spcPct val="90000"/>
              </a:lnSpc>
              <a:buNone/>
              <a:defRPr/>
            </a:pPr>
            <a:r>
              <a:rPr lang="sr-Latn-RS" sz="2000" dirty="0" smtClean="0">
                <a:latin typeface="Calibri" pitchFamily="34" charset="0"/>
                <a:cs typeface="Calibri" pitchFamily="34" charset="0"/>
              </a:rPr>
              <a:t>                                                                         </a:t>
            </a:r>
            <a:r>
              <a:rPr lang="en-US" sz="2000" dirty="0" err="1" smtClean="0">
                <a:latin typeface="Calibri" pitchFamily="34" charset="0"/>
                <a:cs typeface="Calibri" pitchFamily="34" charset="0"/>
              </a:rPr>
              <a:t>pleuralni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izliv</a:t>
            </a:r>
            <a:endParaRPr lang="sr-Latn-RS" sz="2000" dirty="0" smtClean="0">
              <a:latin typeface="Calibri" pitchFamily="34" charset="0"/>
              <a:cs typeface="Calibri" pitchFamily="34" charset="0"/>
            </a:endParaRPr>
          </a:p>
          <a:p>
            <a:pPr lvl="0">
              <a:lnSpc>
                <a:spcPct val="90000"/>
              </a:lnSpc>
              <a:defRPr/>
            </a:pPr>
            <a:r>
              <a:rPr lang="en-US" sz="2000" dirty="0" err="1" smtClean="0">
                <a:latin typeface="Calibri" pitchFamily="34" charset="0"/>
                <a:cs typeface="Calibri" pitchFamily="34" charset="0"/>
              </a:rPr>
              <a:t>Disfunkcija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glasnih</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žica</a:t>
            </a:r>
            <a:r>
              <a:rPr lang="sr-Latn-RS" sz="2000" dirty="0" smtClean="0">
                <a:latin typeface="Calibri" pitchFamily="34" charset="0"/>
                <a:cs typeface="Calibri" pitchFamily="34" charset="0"/>
              </a:rPr>
              <a:t>                    </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     </a:t>
            </a:r>
            <a:r>
              <a:rPr lang="en-US" sz="2000" dirty="0" err="1" smtClean="0">
                <a:latin typeface="Calibri" pitchFamily="34" charset="0"/>
                <a:cs typeface="Calibri" pitchFamily="34" charset="0"/>
              </a:rPr>
              <a:t>Evaluacija</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lečenje</a:t>
            </a:r>
            <a:r>
              <a:rPr lang="en-US" sz="2000" dirty="0" smtClean="0">
                <a:latin typeface="Calibri" pitchFamily="34" charset="0"/>
                <a:cs typeface="Calibri" pitchFamily="34" charset="0"/>
              </a:rPr>
              <a:t> ORL</a:t>
            </a:r>
            <a:endParaRPr lang="sr-Latn-RS" sz="2000" dirty="0" smtClean="0">
              <a:latin typeface="Calibri" pitchFamily="34" charset="0"/>
              <a:cs typeface="Calibri" pitchFamily="34" charset="0"/>
            </a:endParaRPr>
          </a:p>
          <a:p>
            <a:pPr>
              <a:lnSpc>
                <a:spcPct val="90000"/>
              </a:lnSpc>
              <a:defRPr/>
            </a:pPr>
            <a:r>
              <a:rPr lang="en-US" sz="2000" dirty="0" smtClean="0">
                <a:latin typeface="Calibri" pitchFamily="34" charset="0"/>
                <a:cs typeface="Calibri" pitchFamily="34" charset="0"/>
              </a:rPr>
              <a:t>GERB</a:t>
            </a:r>
            <a:r>
              <a:rPr lang="sr-Latn-RS" sz="2000" dirty="0" smtClean="0">
                <a:latin typeface="Calibri" pitchFamily="34" charset="0"/>
                <a:cs typeface="Calibri" pitchFamily="34" charset="0"/>
              </a:rPr>
              <a:t>                                                </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        </a:t>
            </a:r>
            <a:r>
              <a:rPr lang="en-US" sz="2000" dirty="0" smtClean="0">
                <a:latin typeface="Calibri" pitchFamily="34" charset="0"/>
                <a:cs typeface="Calibri" pitchFamily="34" charset="0"/>
              </a:rPr>
              <a:t>PPI; </a:t>
            </a:r>
            <a:r>
              <a:rPr lang="en-US" sz="2000" dirty="0" err="1" smtClean="0">
                <a:latin typeface="Calibri" pitchFamily="34" charset="0"/>
                <a:cs typeface="Calibri" pitchFamily="34" charset="0"/>
              </a:rPr>
              <a:t>metoklopramid</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pozicioniranje</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          </a:t>
            </a:r>
          </a:p>
          <a:p>
            <a:pPr>
              <a:lnSpc>
                <a:spcPct val="90000"/>
              </a:lnSpc>
              <a:buNone/>
              <a:defRPr/>
            </a:pPr>
            <a:r>
              <a:rPr lang="sr-Latn-RS" sz="2000" dirty="0" smtClean="0">
                <a:latin typeface="Calibri" pitchFamily="34" charset="0"/>
                <a:cs typeface="Calibri" pitchFamily="34" charset="0"/>
              </a:rPr>
              <a:t>                                                                         </a:t>
            </a:r>
            <a:r>
              <a:rPr lang="en-US" sz="2000" dirty="0" err="1" smtClean="0">
                <a:latin typeface="Calibri" pitchFamily="34" charset="0"/>
                <a:cs typeface="Calibri" pitchFamily="34" charset="0"/>
              </a:rPr>
              <a:t>pacijenta</a:t>
            </a:r>
            <a:endParaRPr lang="sr-Latn-RS" sz="2000" dirty="0" smtClean="0">
              <a:latin typeface="Calibri" pitchFamily="34" charset="0"/>
              <a:cs typeface="Calibri" pitchFamily="34" charset="0"/>
            </a:endParaRPr>
          </a:p>
          <a:p>
            <a:pPr>
              <a:lnSpc>
                <a:spcPct val="90000"/>
              </a:lnSpc>
              <a:defRPr/>
            </a:pPr>
            <a:r>
              <a:rPr lang="en-US" sz="2000" dirty="0" smtClean="0">
                <a:latin typeface="Calibri" pitchFamily="34" charset="0"/>
                <a:cs typeface="Calibri" pitchFamily="34" charset="0"/>
              </a:rPr>
              <a:t>Post-</a:t>
            </a:r>
            <a:r>
              <a:rPr lang="en-US" sz="2000" dirty="0" err="1" smtClean="0">
                <a:latin typeface="Calibri" pitchFamily="34" charset="0"/>
                <a:cs typeface="Calibri" pitchFamily="34" charset="0"/>
              </a:rPr>
              <a:t>nazaln</a:t>
            </a:r>
            <a:r>
              <a:rPr lang="sr-Latn-RS" sz="2000" dirty="0" smtClean="0">
                <a:latin typeface="Calibri" pitchFamily="34" charset="0"/>
                <a:cs typeface="Calibri" pitchFamily="34" charset="0"/>
              </a:rPr>
              <a:t>i</a:t>
            </a:r>
            <a:r>
              <a:rPr lang="en-US" sz="2000" dirty="0" smtClean="0">
                <a:latin typeface="Calibri" pitchFamily="34" charset="0"/>
                <a:cs typeface="Calibri" pitchFamily="34" charset="0"/>
              </a:rPr>
              <a:t> </a:t>
            </a:r>
            <a:r>
              <a:rPr lang="sr-Latn-RS" sz="2000" dirty="0" smtClean="0">
                <a:latin typeface="Calibri" pitchFamily="34" charset="0"/>
                <a:cs typeface="Calibri" pitchFamily="34" charset="0"/>
              </a:rPr>
              <a:t>drip                                     </a:t>
            </a:r>
            <a:r>
              <a:rPr lang="en-US" sz="2000" dirty="0" err="1" smtClean="0">
                <a:latin typeface="Calibri" pitchFamily="34" charset="0"/>
                <a:cs typeface="Calibri" pitchFamily="34" charset="0"/>
              </a:rPr>
              <a:t>dekongestivi</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antihistaminici</a:t>
            </a:r>
            <a:endParaRPr lang="sr-Latn-RS" dirty="0" smtClean="0">
              <a:latin typeface="Calibri" pitchFamily="34" charset="0"/>
              <a:cs typeface="Calibri" pitchFamily="34" charset="0"/>
            </a:endParaRPr>
          </a:p>
        </p:txBody>
      </p:sp>
      <p:sp>
        <p:nvSpPr>
          <p:cNvPr id="4" name="Right Arrow 3"/>
          <p:cNvSpPr/>
          <p:nvPr/>
        </p:nvSpPr>
        <p:spPr>
          <a:xfrm>
            <a:off x="4114800" y="2438400"/>
            <a:ext cx="457200" cy="15240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6" name="Right Arrow 5"/>
          <p:cNvSpPr/>
          <p:nvPr/>
        </p:nvSpPr>
        <p:spPr>
          <a:xfrm>
            <a:off x="4114800" y="2057400"/>
            <a:ext cx="457200" cy="15240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 name="Right Arrow 6"/>
          <p:cNvSpPr/>
          <p:nvPr/>
        </p:nvSpPr>
        <p:spPr>
          <a:xfrm>
            <a:off x="4114800" y="2743200"/>
            <a:ext cx="457200" cy="15240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8" name="Right Arrow 7"/>
          <p:cNvSpPr/>
          <p:nvPr/>
        </p:nvSpPr>
        <p:spPr>
          <a:xfrm>
            <a:off x="4114800" y="3429000"/>
            <a:ext cx="457200" cy="15240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9" name="Right Arrow 8"/>
          <p:cNvSpPr/>
          <p:nvPr/>
        </p:nvSpPr>
        <p:spPr>
          <a:xfrm>
            <a:off x="4114800" y="3733800"/>
            <a:ext cx="457200" cy="15240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0" name="Right Arrow 9"/>
          <p:cNvSpPr/>
          <p:nvPr/>
        </p:nvSpPr>
        <p:spPr>
          <a:xfrm>
            <a:off x="4114800" y="4419600"/>
            <a:ext cx="457200" cy="15240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1" name="Right Arrow 10"/>
          <p:cNvSpPr/>
          <p:nvPr/>
        </p:nvSpPr>
        <p:spPr>
          <a:xfrm>
            <a:off x="4114800" y="4724400"/>
            <a:ext cx="457200" cy="15240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2" name="Right Arrow 11"/>
          <p:cNvSpPr/>
          <p:nvPr/>
        </p:nvSpPr>
        <p:spPr>
          <a:xfrm>
            <a:off x="4114800" y="5410200"/>
            <a:ext cx="457200" cy="15240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3" name="Right Arrow 12"/>
          <p:cNvSpPr/>
          <p:nvPr/>
        </p:nvSpPr>
        <p:spPr>
          <a:xfrm>
            <a:off x="4114800" y="1752600"/>
            <a:ext cx="457200" cy="152400"/>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zbrinjavanje</a:t>
            </a:r>
            <a:r>
              <a:rPr lang="en-U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kašlja</a:t>
            </a:r>
            <a:r>
              <a:rPr lang="en-US" sz="4000" dirty="0" smtClean="0">
                <a:latin typeface="Calibri" pitchFamily="34" charset="0"/>
                <a:cs typeface="Calibri" pitchFamily="34" charset="0"/>
              </a:rPr>
              <a:t> </a:t>
            </a:r>
            <a:endParaRPr lang="en-US" sz="4000" dirty="0">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buNone/>
            </a:pPr>
            <a:endParaRPr lang="sr-Latn-RS" dirty="0" smtClean="0">
              <a:latin typeface="Calibri" pitchFamily="34" charset="0"/>
              <a:cs typeface="Calibri" pitchFamily="34" charset="0"/>
            </a:endParaRPr>
          </a:p>
          <a:p>
            <a:pPr>
              <a:buNone/>
            </a:pPr>
            <a:r>
              <a:rPr lang="sr-Latn-RS" dirty="0" smtClean="0">
                <a:latin typeface="Calibri" pitchFamily="34" charset="0"/>
                <a:cs typeface="Calibri" pitchFamily="34" charset="0"/>
              </a:rPr>
              <a:t>Dve kategorije lečenja</a:t>
            </a:r>
          </a:p>
          <a:p>
            <a:r>
              <a:rPr lang="sr-Latn-RS" b="1" dirty="0" err="1" smtClean="0">
                <a:solidFill>
                  <a:srgbClr val="0060A8"/>
                </a:solidFill>
                <a:latin typeface="Calibri" pitchFamily="34" charset="0"/>
                <a:cs typeface="Calibri" pitchFamily="34" charset="0"/>
              </a:rPr>
              <a:t>P</a:t>
            </a:r>
            <a:r>
              <a:rPr lang="en-US" b="1" dirty="0" err="1" smtClean="0">
                <a:solidFill>
                  <a:srgbClr val="0060A8"/>
                </a:solidFill>
                <a:latin typeface="Calibri" pitchFamily="34" charset="0"/>
                <a:cs typeface="Calibri" pitchFamily="34" charset="0"/>
              </a:rPr>
              <a:t>rotusivno</a:t>
            </a:r>
            <a:r>
              <a:rPr lang="en-US" b="1" dirty="0" smtClean="0">
                <a:solidFill>
                  <a:srgbClr val="0060A8"/>
                </a:solidFill>
                <a:latin typeface="Calibri" pitchFamily="34" charset="0"/>
                <a:cs typeface="Calibri" pitchFamily="34" charset="0"/>
              </a:rPr>
              <a:t> </a:t>
            </a:r>
            <a:r>
              <a:rPr lang="sr-Latn-RS" dirty="0" smtClean="0">
                <a:latin typeface="Calibri" pitchFamily="34" charset="0"/>
                <a:cs typeface="Calibri" pitchFamily="34" charset="0"/>
              </a:rPr>
              <a:t>– mere za stimulisanje (efikasniji) kašlja</a:t>
            </a:r>
          </a:p>
          <a:p>
            <a:r>
              <a:rPr lang="en-US" b="1" dirty="0" err="1" smtClean="0">
                <a:solidFill>
                  <a:srgbClr val="002060"/>
                </a:solidFill>
                <a:latin typeface="Calibri" pitchFamily="34" charset="0"/>
                <a:cs typeface="Calibri" pitchFamily="34" charset="0"/>
              </a:rPr>
              <a:t>Antitusivno</a:t>
            </a:r>
            <a:r>
              <a:rPr lang="sr-Latn-RS" dirty="0" smtClean="0">
                <a:latin typeface="Calibri" pitchFamily="34" charset="0"/>
                <a:cs typeface="Calibri" pitchFamily="34" charset="0"/>
              </a:rPr>
              <a:t> – mere za sprečavanje kašlja</a:t>
            </a:r>
          </a:p>
          <a:p>
            <a:endParaRPr lang="sr-Latn-RS" dirty="0" smtClean="0">
              <a:latin typeface="Calibri" pitchFamily="34" charset="0"/>
              <a:cs typeface="Calibri" pitchFamily="34" charset="0"/>
            </a:endParaRPr>
          </a:p>
          <a:p>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 </a:t>
            </a:r>
            <a:r>
              <a:rPr lang="sr-Latn-RS" dirty="0" smtClean="0">
                <a:latin typeface="Calibri" pitchFamily="34" charset="0"/>
                <a:cs typeface="Calibri" pitchFamily="34" charset="0"/>
              </a:rPr>
              <a:t> </a:t>
            </a: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kašlja</a:t>
            </a:r>
            <a:b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rotusivn</a:t>
            </a: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i tretman</a:t>
            </a:r>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Autofit/>
          </a:bodyPr>
          <a:lstStyle/>
          <a:p>
            <a:pPr>
              <a:buClr>
                <a:srgbClr val="C00000"/>
              </a:buClr>
              <a:buFont typeface="Wingdings" pitchFamily="2" charset="2"/>
              <a:buChar char="§"/>
            </a:pPr>
            <a:r>
              <a:rPr lang="en-US" sz="2400" dirty="0" err="1" smtClean="0">
                <a:latin typeface="Calibri" pitchFamily="34" charset="0"/>
                <a:cs typeface="Calibri" pitchFamily="34" charset="0"/>
              </a:rPr>
              <a:t>Delovati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uzrok</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ukoliko</a:t>
            </a:r>
            <a:r>
              <a:rPr lang="en-US" sz="2400" dirty="0" smtClean="0">
                <a:latin typeface="Calibri" pitchFamily="34" charset="0"/>
                <a:cs typeface="Calibri" pitchFamily="34" charset="0"/>
              </a:rPr>
              <a:t> je </a:t>
            </a:r>
            <a:r>
              <a:rPr lang="en-US" sz="2400" dirty="0" err="1" smtClean="0">
                <a:latin typeface="Calibri" pitchFamily="34" charset="0"/>
                <a:cs typeface="Calibri" pitchFamily="34" charset="0"/>
              </a:rPr>
              <a:t>moguće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npr</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antibioticima</a:t>
            </a:r>
            <a:r>
              <a:rPr lang="en-US" sz="2400" dirty="0" smtClean="0">
                <a:latin typeface="Calibri" pitchFamily="34" charset="0"/>
                <a:cs typeface="Calibri" pitchFamily="34" charset="0"/>
              </a:rPr>
              <a:t>) </a:t>
            </a:r>
            <a:endParaRPr lang="sr-Latn-RS" sz="2400" dirty="0" smtClean="0">
              <a:latin typeface="Calibri" pitchFamily="34" charset="0"/>
              <a:cs typeface="Calibri" pitchFamily="34" charset="0"/>
            </a:endParaRPr>
          </a:p>
          <a:p>
            <a:pPr>
              <a:buClr>
                <a:srgbClr val="C00000"/>
              </a:buClr>
              <a:buFont typeface="Wingdings" pitchFamily="2" charset="2"/>
              <a:buChar char="§"/>
            </a:pPr>
            <a:endParaRPr lang="sr-Latn-RS" sz="24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buClr>
                <a:srgbClr val="C00000"/>
              </a:buClr>
              <a:buFont typeface="Wingdings" pitchFamily="2" charset="2"/>
              <a:buChar char="§"/>
            </a:pPr>
            <a:r>
              <a:rPr lang="en-US" sz="24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Adekvatna</a:t>
            </a:r>
            <a:r>
              <a:rPr lang="en-US" sz="24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4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hidratacija</a:t>
            </a:r>
            <a:r>
              <a:rPr lang="en-US" sz="24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tečnost</a:t>
            </a:r>
            <a:r>
              <a:rPr lang="sr-Latn-RS" sz="2400" dirty="0" smtClean="0">
                <a:latin typeface="Calibri" pitchFamily="34" charset="0"/>
                <a:cs typeface="Calibri" pitchFamily="34" charset="0"/>
              </a:rPr>
              <a:t> per os,</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inhalacije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parom</a:t>
            </a:r>
            <a:r>
              <a:rPr lang="sr-Latn-RS" sz="2400" dirty="0" smtClean="0">
                <a:latin typeface="Calibri" pitchFamily="34" charset="0"/>
                <a:cs typeface="Calibri" pitchFamily="34" charset="0"/>
              </a:rPr>
              <a:t> ili </a:t>
            </a:r>
            <a:r>
              <a:rPr lang="en-US" sz="2400" dirty="0" err="1" smtClean="0">
                <a:latin typeface="Calibri" pitchFamily="34" charset="0"/>
                <a:cs typeface="Calibri" pitchFamily="34" charset="0"/>
              </a:rPr>
              <a:t>fiziološk</a:t>
            </a:r>
            <a:r>
              <a:rPr lang="sr-Latn-RS" sz="2400" dirty="0" smtClean="0">
                <a:latin typeface="Calibri" pitchFamily="34" charset="0"/>
                <a:cs typeface="Calibri" pitchFamily="34" charset="0"/>
              </a:rPr>
              <a:t>im</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rastvor</a:t>
            </a:r>
            <a:r>
              <a:rPr lang="sr-Latn-RS" sz="2400" dirty="0" smtClean="0">
                <a:latin typeface="Calibri" pitchFamily="34" charset="0"/>
                <a:cs typeface="Calibri" pitchFamily="34" charset="0"/>
              </a:rPr>
              <a:t>om</a:t>
            </a:r>
            <a:endParaRPr lang="en-US" sz="2400" dirty="0" smtClean="0">
              <a:latin typeface="Calibri" pitchFamily="34" charset="0"/>
              <a:cs typeface="Calibri" pitchFamily="34" charset="0"/>
            </a:endParaRPr>
          </a:p>
          <a:p>
            <a:endParaRPr lang="sr-Latn-RS" sz="2400" dirty="0" smtClean="0">
              <a:latin typeface="Calibri" pitchFamily="34" charset="0"/>
              <a:cs typeface="Calibri" pitchFamily="34" charset="0"/>
            </a:endParaRPr>
          </a:p>
          <a:p>
            <a:r>
              <a:rPr lang="en-US" sz="2400" dirty="0" err="1" smtClean="0">
                <a:latin typeface="Calibri" pitchFamily="34" charset="0"/>
                <a:cs typeface="Calibri" pitchFamily="34" charset="0"/>
              </a:rPr>
              <a:t>Olakšati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iskašljavanje</a:t>
            </a:r>
            <a:r>
              <a:rPr lang="sr-Latn-RS" sz="2400" dirty="0" smtClean="0">
                <a:latin typeface="Calibri" pitchFamily="34" charset="0"/>
                <a:cs typeface="Calibri" pitchFamily="34" charset="0"/>
              </a:rPr>
              <a:t> – </a:t>
            </a:r>
            <a:r>
              <a:rPr lang="sr-Latn-RS" sz="24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F</a:t>
            </a:r>
            <a:r>
              <a:rPr lang="en-US" sz="24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izi</a:t>
            </a:r>
            <a:r>
              <a:rPr lang="sr-Latn-RS" sz="24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kalana </a:t>
            </a:r>
            <a:r>
              <a:rPr lang="en-US" sz="24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terapij</a:t>
            </a:r>
            <a:r>
              <a:rPr lang="sr-Latn-RS" sz="24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 </a:t>
            </a:r>
            <a:r>
              <a:rPr lang="sr-Latn-RS" sz="2400" dirty="0" smtClean="0">
                <a:latin typeface="Calibri" pitchFamily="34" charset="0"/>
                <a:cs typeface="Calibri" pitchFamily="34" charset="0"/>
              </a:rPr>
              <a:t>(</a:t>
            </a:r>
            <a:r>
              <a:rPr lang="en-US" sz="2400" dirty="0" err="1" smtClean="0">
                <a:latin typeface="Calibri" pitchFamily="34" charset="0"/>
                <a:cs typeface="Calibri" pitchFamily="34" charset="0"/>
              </a:rPr>
              <a:t>posturaln</a:t>
            </a:r>
            <a:r>
              <a:rPr lang="sr-Latn-RS" sz="2400" dirty="0" smtClean="0">
                <a:latin typeface="Calibri" pitchFamily="34" charset="0"/>
                <a:cs typeface="Calibri" pitchFamily="34" charset="0"/>
              </a:rPr>
              <a:t>a </a:t>
            </a:r>
            <a:r>
              <a:rPr lang="en-US" sz="2400" dirty="0" err="1" smtClean="0">
                <a:latin typeface="Calibri" pitchFamily="34" charset="0"/>
                <a:cs typeface="Calibri" pitchFamily="34" charset="0"/>
              </a:rPr>
              <a:t>drena</a:t>
            </a:r>
            <a:r>
              <a:rPr lang="sr-Latn-RS" sz="2400" dirty="0" smtClean="0">
                <a:latin typeface="Calibri" pitchFamily="34" charset="0"/>
                <a:cs typeface="Calibri" pitchFamily="34" charset="0"/>
              </a:rPr>
              <a:t>ža</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forsirani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izdisaji</a:t>
            </a:r>
            <a:r>
              <a:rPr lang="sr-Latn-RS" sz="2400" dirty="0" smtClean="0">
                <a:latin typeface="Calibri" pitchFamily="34" charset="0"/>
                <a:cs typeface="Calibri" pitchFamily="34" charset="0"/>
              </a:rPr>
              <a:t>, v</a:t>
            </a:r>
            <a:r>
              <a:rPr lang="en-US" sz="2400" dirty="0" err="1" smtClean="0">
                <a:latin typeface="Calibri" pitchFamily="34" charset="0"/>
                <a:cs typeface="Calibri" pitchFamily="34" charset="0"/>
              </a:rPr>
              <a:t>ibracije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disajnih</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puteva</a:t>
            </a:r>
            <a:r>
              <a:rPr lang="sr-Latn-RS" sz="2400" dirty="0" smtClean="0">
                <a:latin typeface="Calibri" pitchFamily="34" charset="0"/>
                <a:cs typeface="Calibri" pitchFamily="34" charset="0"/>
              </a:rPr>
              <a:t>, t</a:t>
            </a:r>
            <a:r>
              <a:rPr lang="en-US" sz="2400" dirty="0" err="1" smtClean="0">
                <a:latin typeface="Calibri" pitchFamily="34" charset="0"/>
                <a:cs typeface="Calibri" pitchFamily="34" charset="0"/>
              </a:rPr>
              <a:t>ehnike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asistiran</a:t>
            </a:r>
            <a:r>
              <a:rPr lang="sr-Latn-RS" sz="2400" dirty="0" smtClean="0">
                <a:latin typeface="Calibri" pitchFamily="34" charset="0"/>
                <a:cs typeface="Calibri" pitchFamily="34" charset="0"/>
              </a:rPr>
              <a:t>og</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kašlja</a:t>
            </a:r>
            <a:r>
              <a:rPr lang="sr-Latn-RS" sz="2400" dirty="0" smtClean="0">
                <a:latin typeface="Calibri" pitchFamily="34" charset="0"/>
                <a:cs typeface="Calibri" pitchFamily="34" charset="0"/>
              </a:rPr>
              <a:t>)</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 </a:t>
            </a:r>
            <a:r>
              <a:rPr lang="sr-Latn-RS" sz="4000" dirty="0" smtClean="0">
                <a:latin typeface="Calibri" pitchFamily="34" charset="0"/>
                <a:cs typeface="Calibri" pitchFamily="34" charset="0"/>
              </a:rPr>
              <a:t> </a:t>
            </a: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kašlja</a:t>
            </a:r>
            <a:b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rotusivn</a:t>
            </a: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i tretman</a:t>
            </a:r>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buNone/>
            </a:pP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Mere za efikasniji kašalj </a:t>
            </a:r>
          </a:p>
          <a:p>
            <a:r>
              <a:rPr lang="en-US" sz="2400" dirty="0" err="1" smtClean="0">
                <a:latin typeface="Calibri" pitchFamily="34" charset="0"/>
                <a:cs typeface="Calibri" pitchFamily="34" charset="0"/>
              </a:rPr>
              <a:t>Za</a:t>
            </a:r>
            <a:r>
              <a:rPr lang="en-US" sz="2400" dirty="0" smtClean="0">
                <a:latin typeface="Calibri" pitchFamily="34" charset="0"/>
                <a:cs typeface="Calibri" pitchFamily="34" charset="0"/>
              </a:rPr>
              <a:t> gust, </a:t>
            </a:r>
            <a:r>
              <a:rPr lang="en-US" sz="2400" dirty="0" err="1" smtClean="0">
                <a:latin typeface="Calibri" pitchFamily="34" charset="0"/>
                <a:cs typeface="Calibri" pitchFamily="34" charset="0"/>
              </a:rPr>
              <a:t>prekomeran</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purulentan</a:t>
            </a:r>
            <a:r>
              <a:rPr lang="en-US" sz="2400" dirty="0" smtClean="0">
                <a:latin typeface="Calibri" pitchFamily="34" charset="0"/>
                <a:cs typeface="Calibri" pitchFamily="34" charset="0"/>
              </a:rPr>
              <a:t> sputum</a:t>
            </a:r>
            <a:endParaRPr lang="sr-Latn-RS" sz="2400" dirty="0" smtClean="0">
              <a:latin typeface="Calibri" pitchFamily="34" charset="0"/>
              <a:cs typeface="Calibri" pitchFamily="34" charset="0"/>
            </a:endParaRPr>
          </a:p>
          <a:p>
            <a:pPr>
              <a:buNone/>
            </a:pPr>
            <a:r>
              <a:rPr lang="sr-Latn-RS" sz="2400" dirty="0" smtClean="0">
                <a:latin typeface="Calibri" pitchFamily="34" charset="0"/>
                <a:cs typeface="Calibri" pitchFamily="34" charset="0"/>
              </a:rPr>
              <a:t>    - Kortikosteroidi</a:t>
            </a:r>
          </a:p>
          <a:p>
            <a:pPr>
              <a:buNone/>
            </a:pPr>
            <a:r>
              <a:rPr lang="sr-Latn-RS" sz="2400" dirty="0" smtClean="0">
                <a:latin typeface="Calibri" pitchFamily="34" charset="0"/>
                <a:cs typeface="Calibri" pitchFamily="34" charset="0"/>
              </a:rPr>
              <a:t>    - </a:t>
            </a:r>
            <a:r>
              <a:rPr lang="en-US" sz="2400" dirty="0" err="1" smtClean="0">
                <a:latin typeface="Calibri" pitchFamily="34" charset="0"/>
                <a:cs typeface="Calibri" pitchFamily="34" charset="0"/>
              </a:rPr>
              <a:t>Antibiotici</a:t>
            </a:r>
            <a:endParaRPr lang="sr-Latn-RS" sz="2400" dirty="0" smtClean="0">
              <a:latin typeface="Calibri" pitchFamily="34" charset="0"/>
              <a:cs typeface="Calibri" pitchFamily="34" charset="0"/>
            </a:endParaRPr>
          </a:p>
          <a:p>
            <a:pPr>
              <a:buNone/>
            </a:pPr>
            <a:r>
              <a:rPr lang="sr-Latn-RS" sz="2400" dirty="0" smtClean="0">
                <a:latin typeface="Calibri" pitchFamily="34" charset="0"/>
                <a:cs typeface="Calibri" pitchFamily="34" charset="0"/>
              </a:rPr>
              <a:t>    - </a:t>
            </a:r>
            <a:r>
              <a:rPr lang="en-US" sz="2400" dirty="0" err="1" smtClean="0">
                <a:latin typeface="Calibri" pitchFamily="34" charset="0"/>
                <a:cs typeface="Calibri" pitchFamily="34" charset="0"/>
              </a:rPr>
              <a:t>Inhali</a:t>
            </a:r>
            <a:r>
              <a:rPr lang="sr-Latn-RS" sz="2400" dirty="0" smtClean="0">
                <a:latin typeface="Calibri" pitchFamily="34" charset="0"/>
                <a:cs typeface="Calibri" pitchFamily="34" charset="0"/>
              </a:rPr>
              <a:t>cija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manitol</a:t>
            </a:r>
            <a:r>
              <a:rPr lang="sr-Latn-RS" sz="2400" dirty="0" smtClean="0">
                <a:latin typeface="Calibri" pitchFamily="34" charset="0"/>
                <a:cs typeface="Calibri" pitchFamily="34" charset="0"/>
              </a:rPr>
              <a:t>a u prahu </a:t>
            </a:r>
            <a:r>
              <a:rPr lang="en-US" sz="2400" dirty="0" err="1" smtClean="0">
                <a:latin typeface="Calibri" pitchFamily="34" charset="0"/>
                <a:cs typeface="Calibri" pitchFamily="34" charset="0"/>
              </a:rPr>
              <a:t>ili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hiperton</a:t>
            </a:r>
            <a:r>
              <a:rPr lang="sr-Latn-RS" sz="2400" dirty="0" smtClean="0">
                <a:latin typeface="Calibri" pitchFamily="34" charset="0"/>
                <a:cs typeface="Calibri" pitchFamily="34" charset="0"/>
              </a:rPr>
              <a:t>og </a:t>
            </a:r>
            <a:r>
              <a:rPr lang="en-US" sz="2400" dirty="0" err="1" smtClean="0">
                <a:latin typeface="Calibri" pitchFamily="34" charset="0"/>
                <a:cs typeface="Calibri" pitchFamily="34" charset="0"/>
              </a:rPr>
              <a:t>fiziološk</a:t>
            </a:r>
            <a:r>
              <a:rPr lang="sr-Latn-RS" sz="2400" dirty="0" smtClean="0">
                <a:latin typeface="Calibri" pitchFamily="34" charset="0"/>
                <a:cs typeface="Calibri" pitchFamily="34" charset="0"/>
              </a:rPr>
              <a:t>og</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rastvor</a:t>
            </a:r>
            <a:r>
              <a:rPr lang="sr-Latn-RS" sz="2400" dirty="0" smtClean="0">
                <a:latin typeface="Calibri" pitchFamily="34" charset="0"/>
                <a:cs typeface="Calibri" pitchFamily="34" charset="0"/>
              </a:rPr>
              <a:t>a</a:t>
            </a:r>
            <a:r>
              <a:rPr lang="en-US" sz="2400" dirty="0" smtClean="0">
                <a:latin typeface="Calibri" pitchFamily="34" charset="0"/>
                <a:cs typeface="Calibri" pitchFamily="34" charset="0"/>
              </a:rPr>
              <a:t> </a:t>
            </a:r>
            <a:endParaRPr lang="sr-Latn-RS" sz="2400" dirty="0" smtClean="0">
              <a:latin typeface="Calibri" pitchFamily="34" charset="0"/>
              <a:cs typeface="Calibri" pitchFamily="34" charset="0"/>
            </a:endParaRPr>
          </a:p>
          <a:p>
            <a:endParaRPr lang="sr-Latn-RS" sz="2400" dirty="0" smtClean="0">
              <a:latin typeface="Calibri" pitchFamily="34" charset="0"/>
              <a:cs typeface="Calibri" pitchFamily="34" charset="0"/>
            </a:endParaRPr>
          </a:p>
          <a:p>
            <a:r>
              <a:rPr lang="sr-Latn-RS" sz="2400" dirty="0" smtClean="0">
                <a:latin typeface="Calibri" pitchFamily="34" charset="0"/>
                <a:cs typeface="Calibri" pitchFamily="34" charset="0"/>
              </a:rPr>
              <a:t>Faringealna sukcija</a:t>
            </a:r>
            <a:r>
              <a:rPr lang="en-US" sz="2400" dirty="0" smtClean="0">
                <a:latin typeface="Calibri" pitchFamily="34" charset="0"/>
                <a:cs typeface="Calibri" pitchFamily="34" charset="0"/>
              </a:rPr>
              <a:t> </a:t>
            </a:r>
          </a:p>
          <a:p>
            <a:r>
              <a:rPr lang="en-US" sz="2400" dirty="0" smtClean="0">
                <a:latin typeface="Calibri" pitchFamily="34" charset="0"/>
                <a:cs typeface="Calibri" pitchFamily="34" charset="0"/>
              </a:rPr>
              <a:t>Mini-</a:t>
            </a:r>
            <a:r>
              <a:rPr lang="en-US" sz="2400" dirty="0" err="1" smtClean="0">
                <a:latin typeface="Calibri" pitchFamily="34" charset="0"/>
                <a:cs typeface="Calibri" pitchFamily="34" charset="0"/>
              </a:rPr>
              <a:t>traheostomija</a:t>
            </a:r>
            <a:endParaRPr lang="en-US" sz="2400" dirty="0" smtClean="0">
              <a:latin typeface="Calibri" pitchFamily="34" charset="0"/>
              <a:cs typeface="Calibri" pitchFamily="34" charset="0"/>
            </a:endParaRPr>
          </a:p>
          <a:p>
            <a:pPr>
              <a:buNone/>
            </a:pPr>
            <a:endParaRPr lang="sr-Latn-RS" sz="28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dirty="0" smtClean="0">
                <a:latin typeface="Calibri" pitchFamily="34" charset="0"/>
                <a:cs typeface="Calibri" pitchFamily="34" charset="0"/>
              </a:rPr>
              <a:t> </a:t>
            </a: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kašlja</a:t>
            </a:r>
            <a:b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t>
            </a:r>
            <a:r>
              <a:rPr lang="en-US" sz="40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rotusivn</a:t>
            </a:r>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i tretman</a:t>
            </a:r>
            <a:endParaRPr lang="en-US" sz="4000" dirty="0"/>
          </a:p>
        </p:txBody>
      </p:sp>
      <p:sp>
        <p:nvSpPr>
          <p:cNvPr id="3" name="Content Placeholder 2"/>
          <p:cNvSpPr>
            <a:spLocks noGrp="1"/>
          </p:cNvSpPr>
          <p:nvPr>
            <p:ph idx="1"/>
          </p:nvPr>
        </p:nvSpPr>
        <p:spPr/>
        <p:txBody>
          <a:bodyPr>
            <a:normAutofit/>
          </a:bodyPr>
          <a:lstStyle/>
          <a:p>
            <a:pPr>
              <a:spcBef>
                <a:spcPts val="0"/>
              </a:spcBef>
              <a:buClr>
                <a:srgbClr val="C00000"/>
              </a:buClr>
              <a:buFont typeface="Wingdings" pitchFamily="2" charset="2"/>
              <a:buChar char="§"/>
            </a:pPr>
            <a:endParaRPr lang="sr-Latn-RS" sz="2800" dirty="0" smtClean="0">
              <a:latin typeface="Calibri" pitchFamily="34" charset="0"/>
              <a:cs typeface="Calibri" pitchFamily="34" charset="0"/>
            </a:endParaRPr>
          </a:p>
          <a:p>
            <a:pPr>
              <a:spcBef>
                <a:spcPts val="0"/>
              </a:spcBef>
              <a:buClr>
                <a:srgbClr val="C00000"/>
              </a:buClr>
              <a:buFont typeface="Wingdings" pitchFamily="2" charset="2"/>
              <a:buChar char="§"/>
            </a:pPr>
            <a:r>
              <a:rPr lang="sr-Latn-RS" sz="2800" dirty="0" smtClean="0">
                <a:latin typeface="Calibri" pitchFamily="34" charset="0"/>
                <a:cs typeface="Calibri" pitchFamily="34" charset="0"/>
              </a:rPr>
              <a:t>Lekovi</a:t>
            </a:r>
            <a:r>
              <a:rPr lang="ru-RU" sz="2800" dirty="0" smtClean="0">
                <a:latin typeface="Calibri" pitchFamily="34" charset="0"/>
                <a:cs typeface="Calibri" pitchFamily="34" charset="0"/>
              </a:rPr>
              <a:t> </a:t>
            </a:r>
            <a:r>
              <a:rPr lang="sr-Latn-RS" sz="2800" dirty="0" smtClean="0">
                <a:latin typeface="Calibri" pitchFamily="34" charset="0"/>
                <a:cs typeface="Calibri" pitchFamily="34" charset="0"/>
              </a:rPr>
              <a:t>koji razblažuju sekret i olakšavaju iskašljavanje</a:t>
            </a:r>
            <a:r>
              <a:rPr lang="ru-RU"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endParaRPr lang="sr-Latn-RS" sz="2400" dirty="0" smtClean="0">
              <a:latin typeface="Calibri" pitchFamily="34" charset="0"/>
              <a:cs typeface="Calibri" pitchFamily="34" charset="0"/>
            </a:endParaRPr>
          </a:p>
          <a:p>
            <a:r>
              <a:rPr lang="sr-Latn-RS" sz="2400" b="1" dirty="0" smtClean="0">
                <a:solidFill>
                  <a:srgbClr val="C00000"/>
                </a:solidFill>
                <a:latin typeface="Calibri" pitchFamily="34" charset="0"/>
                <a:cs typeface="Calibri" pitchFamily="34" charset="0"/>
              </a:rPr>
              <a:t>N-acetilcistein</a:t>
            </a:r>
          </a:p>
          <a:p>
            <a:r>
              <a:rPr lang="sr-Latn-RS" sz="2400" dirty="0" smtClean="0">
                <a:latin typeface="Calibri" pitchFamily="34" charset="0"/>
                <a:cs typeface="Calibri" pitchFamily="34" charset="0"/>
              </a:rPr>
              <a:t>Rekombinantna ljudska DNK-aza</a:t>
            </a:r>
          </a:p>
          <a:p>
            <a:r>
              <a:rPr lang="sr-Latn-RS" sz="2400" dirty="0" smtClean="0">
                <a:latin typeface="Calibri" pitchFamily="34" charset="0"/>
                <a:cs typeface="Calibri" pitchFamily="34" charset="0"/>
              </a:rPr>
              <a:t>Arginin – manje efikasan od N-acetilcistein</a:t>
            </a:r>
          </a:p>
          <a:p>
            <a:r>
              <a:rPr lang="sr-Latn-RS" sz="2400" dirty="0" smtClean="0">
                <a:latin typeface="Calibri" pitchFamily="34" charset="0"/>
                <a:cs typeface="Calibri" pitchFamily="34" charset="0"/>
              </a:rPr>
              <a:t>Bronhodilatatori: </a:t>
            </a:r>
            <a:r>
              <a:rPr lang="el-GR" sz="2400" dirty="0" smtClean="0">
                <a:latin typeface="Calibri" pitchFamily="34" charset="0"/>
                <a:cs typeface="Calibri" pitchFamily="34" charset="0"/>
              </a:rPr>
              <a:t>β2 – </a:t>
            </a:r>
            <a:r>
              <a:rPr lang="sr-Latn-RS" sz="2400" dirty="0" smtClean="0">
                <a:latin typeface="Calibri" pitchFamily="34" charset="0"/>
                <a:cs typeface="Calibri" pitchFamily="34" charset="0"/>
              </a:rPr>
              <a:t>agonisti</a:t>
            </a:r>
            <a:r>
              <a:rPr lang="sr-Cyrl-RS" sz="2400" dirty="0" smtClean="0">
                <a:latin typeface="Calibri" pitchFamily="34" charset="0"/>
                <a:cs typeface="Calibri" pitchFamily="34" charset="0"/>
              </a:rPr>
              <a:t> (</a:t>
            </a:r>
            <a:r>
              <a:rPr lang="sr-Latn-RS" sz="2400" dirty="0" smtClean="0">
                <a:latin typeface="Calibri" pitchFamily="34" charset="0"/>
                <a:cs typeface="Calibri" pitchFamily="34" charset="0"/>
              </a:rPr>
              <a:t>Albuterol</a:t>
            </a:r>
            <a:r>
              <a:rPr lang="sr-Cyrl-RS" sz="2400" dirty="0" smtClean="0">
                <a:latin typeface="Calibri" pitchFamily="34" charset="0"/>
                <a:cs typeface="Calibri" pitchFamily="34" charset="0"/>
              </a:rPr>
              <a:t>)</a:t>
            </a:r>
            <a:r>
              <a:rPr lang="sr-Latn-RS" sz="2400" dirty="0" smtClean="0">
                <a:latin typeface="Calibri" pitchFamily="34" charset="0"/>
                <a:cs typeface="Calibri" pitchFamily="34" charset="0"/>
              </a:rPr>
              <a:t> – izazivanjem bronhodilatacije poboljšavaju eliminaciju sputuma</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Antitusivni  tretman</a:t>
            </a:r>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buClr>
                <a:srgbClr val="C00000"/>
              </a:buClr>
              <a:buFont typeface="Wingdings" pitchFamily="2" charset="2"/>
              <a:buChar char="§"/>
            </a:pPr>
            <a:r>
              <a:rPr lang="en-US" sz="2800" b="1"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Supresori</a:t>
            </a:r>
            <a:r>
              <a:rPr lang="en-US" sz="28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2800" b="1"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2800" dirty="0" smtClean="0">
                <a:latin typeface="Calibri" pitchFamily="34" charset="0"/>
                <a:cs typeface="Calibri" pitchFamily="34" charset="0"/>
              </a:rPr>
              <a:t>uporanog, </a:t>
            </a:r>
            <a:r>
              <a:rPr lang="en-US" sz="2800" dirty="0" err="1" smtClean="0">
                <a:latin typeface="Calibri" pitchFamily="34" charset="0"/>
                <a:cs typeface="Calibri" pitchFamily="34" charset="0"/>
              </a:rPr>
              <a:t>neproduktivn</a:t>
            </a:r>
            <a:r>
              <a:rPr lang="sr-Latn-RS" sz="2800" dirty="0" smtClean="0">
                <a:latin typeface="Calibri" pitchFamily="34" charset="0"/>
                <a:cs typeface="Calibri" pitchFamily="34" charset="0"/>
              </a:rPr>
              <a:t>og</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kašlj</a:t>
            </a:r>
            <a:r>
              <a:rPr lang="sr-Latn-RS" sz="2800" dirty="0" smtClean="0">
                <a:latin typeface="Calibri" pitchFamily="34" charset="0"/>
                <a:cs typeface="Calibri" pitchFamily="34" charset="0"/>
              </a:rPr>
              <a:t>a </a:t>
            </a:r>
          </a:p>
          <a:p>
            <a:endParaRPr lang="sr-Latn-RS" sz="2800" dirty="0" smtClean="0">
              <a:latin typeface="Calibri" pitchFamily="34" charset="0"/>
              <a:cs typeface="Calibri" pitchFamily="34" charset="0"/>
            </a:endParaRPr>
          </a:p>
          <a:p>
            <a:r>
              <a:rPr lang="en-US" sz="2800" b="1" dirty="0" err="1" smtClean="0">
                <a:solidFill>
                  <a:srgbClr val="C00000"/>
                </a:solidFill>
                <a:latin typeface="Calibri" pitchFamily="34" charset="0"/>
                <a:cs typeface="Calibri" pitchFamily="34" charset="0"/>
              </a:rPr>
              <a:t>Opioidi</a:t>
            </a:r>
            <a:r>
              <a:rPr lang="sr-Latn-RS" sz="2800" b="1" dirty="0" smtClean="0">
                <a:solidFill>
                  <a:srgbClr val="C00000"/>
                </a:solidFill>
                <a:latin typeface="Calibri" pitchFamily="34" charset="0"/>
                <a:cs typeface="Calibri" pitchFamily="34" charset="0"/>
              </a:rPr>
              <a:t> </a:t>
            </a: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najdelotvorniji</a:t>
            </a:r>
            <a:endParaRPr lang="en-US" sz="2800" dirty="0" smtClean="0">
              <a:latin typeface="Calibri" pitchFamily="34" charset="0"/>
              <a:cs typeface="Calibri" pitchFamily="34" charset="0"/>
            </a:endParaRPr>
          </a:p>
          <a:p>
            <a:r>
              <a:rPr lang="en-US" sz="2800" dirty="0" err="1" smtClean="0">
                <a:latin typeface="Calibri" pitchFamily="34" charset="0"/>
                <a:cs typeface="Calibri" pitchFamily="34" charset="0"/>
              </a:rPr>
              <a:t>Oralni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lokalni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anestetici</a:t>
            </a:r>
            <a:endParaRPr lang="en-US" sz="2800" dirty="0" smtClean="0">
              <a:latin typeface="Calibri" pitchFamily="34" charset="0"/>
              <a:cs typeface="Calibri" pitchFamily="34" charset="0"/>
            </a:endParaRPr>
          </a:p>
          <a:p>
            <a:r>
              <a:rPr lang="sr-Latn-RS" sz="2800" dirty="0" smtClean="0">
                <a:latin typeface="Calibri" pitchFamily="34" charset="0"/>
                <a:cs typeface="Calibri" pitchFamily="34" charset="0"/>
              </a:rPr>
              <a:t>Inhalacioni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lokalni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anestetici</a:t>
            </a:r>
            <a:endParaRPr lang="sr-Latn-RS" sz="2800" dirty="0" smtClean="0">
              <a:latin typeface="Calibri" pitchFamily="34" charset="0"/>
              <a:cs typeface="Calibri" pitchFamily="34" charset="0"/>
            </a:endParaRPr>
          </a:p>
          <a:p>
            <a:r>
              <a:rPr lang="sr-Latn-RS" sz="2800" dirty="0" smtClean="0">
                <a:latin typeface="Calibri" pitchFamily="34" charset="0"/>
                <a:cs typeface="Calibri" pitchFamily="34" charset="0"/>
              </a:rPr>
              <a:t>Drugi antitusici</a:t>
            </a:r>
          </a:p>
          <a:p>
            <a:r>
              <a:rPr lang="en-US" sz="2800" dirty="0" err="1" smtClean="0">
                <a:latin typeface="Calibri" pitchFamily="34" charset="0"/>
                <a:cs typeface="Calibri" pitchFamily="34" charset="0"/>
              </a:rPr>
              <a:t>Antimuskari</a:t>
            </a:r>
            <a:r>
              <a:rPr lang="sr-Latn-RS" sz="2800" dirty="0" smtClean="0">
                <a:latin typeface="Calibri" pitchFamily="34" charset="0"/>
                <a:cs typeface="Calibri" pitchFamily="34" charset="0"/>
              </a:rPr>
              <a:t>nski lekovi (</a:t>
            </a:r>
            <a:r>
              <a:rPr lang="sr-Latn-RS" sz="2800" dirty="0" smtClean="0"/>
              <a:t>a</a:t>
            </a:r>
            <a:r>
              <a:rPr lang="en-US" sz="2800" dirty="0" err="1" smtClean="0"/>
              <a:t>ntiholinerg</a:t>
            </a:r>
            <a:r>
              <a:rPr lang="sr-Latn-RS" sz="2800" dirty="0" smtClean="0"/>
              <a:t>ici)</a:t>
            </a:r>
            <a:endParaRPr lang="sr-Latn-RS" sz="2800" dirty="0" smtClean="0">
              <a:latin typeface="Calibri" pitchFamily="34" charset="0"/>
              <a:cs typeface="Calibri" pitchFamily="34" charset="0"/>
            </a:endParaRPr>
          </a:p>
          <a:p>
            <a:endParaRPr lang="en-US" sz="28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Antitusivni  tretman</a:t>
            </a:r>
            <a:endParaRPr lang="en-US" sz="4000" dirty="0"/>
          </a:p>
        </p:txBody>
      </p:sp>
      <p:sp>
        <p:nvSpPr>
          <p:cNvPr id="3" name="Content Placeholder 2"/>
          <p:cNvSpPr>
            <a:spLocks noGrp="1"/>
          </p:cNvSpPr>
          <p:nvPr>
            <p:ph idx="1"/>
          </p:nvPr>
        </p:nvSpPr>
        <p:spPr>
          <a:xfrm>
            <a:off x="457200" y="1600200"/>
            <a:ext cx="8534400" cy="4525963"/>
          </a:xfrm>
        </p:spPr>
        <p:txBody>
          <a:bodyPr>
            <a:normAutofit fontScale="85000" lnSpcReduction="10000"/>
          </a:bodyPr>
          <a:lstStyle/>
          <a:p>
            <a:pPr>
              <a:buNone/>
            </a:pPr>
            <a:r>
              <a:rPr lang="sr-Latn-RS" dirty="0" smtClean="0"/>
              <a:t>Ako k</a:t>
            </a:r>
            <a:r>
              <a:rPr lang="en-US" dirty="0" err="1" smtClean="0"/>
              <a:t>ašalj</a:t>
            </a:r>
            <a:r>
              <a:rPr lang="en-US" dirty="0" smtClean="0"/>
              <a:t> </a:t>
            </a:r>
            <a:r>
              <a:rPr lang="sr-Latn-RS" dirty="0" smtClean="0"/>
              <a:t>uporan </a:t>
            </a:r>
            <a:r>
              <a:rPr lang="en-US" dirty="0" err="1" smtClean="0"/>
              <a:t>nakon</a:t>
            </a:r>
            <a:r>
              <a:rPr lang="en-US" dirty="0" smtClean="0"/>
              <a:t> </a:t>
            </a:r>
            <a:r>
              <a:rPr lang="en-US" dirty="0" err="1" smtClean="0"/>
              <a:t>lečenja</a:t>
            </a:r>
            <a:r>
              <a:rPr lang="en-US" dirty="0" smtClean="0"/>
              <a:t> </a:t>
            </a:r>
            <a:r>
              <a:rPr lang="en-US" dirty="0" err="1" smtClean="0"/>
              <a:t>njegovog</a:t>
            </a:r>
            <a:r>
              <a:rPr lang="en-US" dirty="0" smtClean="0"/>
              <a:t> </a:t>
            </a:r>
            <a:r>
              <a:rPr lang="en-US" dirty="0" err="1" smtClean="0"/>
              <a:t>osnovnog</a:t>
            </a:r>
            <a:r>
              <a:rPr lang="en-US" dirty="0" smtClean="0"/>
              <a:t> </a:t>
            </a:r>
            <a:r>
              <a:rPr lang="en-US" dirty="0" err="1" smtClean="0"/>
              <a:t>uzroka</a:t>
            </a:r>
            <a:r>
              <a:rPr lang="sr-Latn-RS" dirty="0" smtClean="0"/>
              <a:t>, </a:t>
            </a:r>
          </a:p>
          <a:p>
            <a:pPr>
              <a:buNone/>
            </a:pPr>
            <a:r>
              <a:rPr lang="sr-Latn-RS" dirty="0" smtClean="0"/>
              <a:t>primeniti:</a:t>
            </a:r>
          </a:p>
          <a:p>
            <a:endParaRPr lang="sr-Latn-RS" dirty="0" smtClean="0"/>
          </a:p>
          <a:p>
            <a:r>
              <a:rPr lang="sr-Latn-RS" b="1" dirty="0" smtClean="0"/>
              <a:t>O</a:t>
            </a:r>
            <a:r>
              <a:rPr lang="en-US" b="1" dirty="0" err="1" smtClean="0"/>
              <a:t>pioid</a:t>
            </a:r>
            <a:r>
              <a:rPr lang="sr-Latn-RS" b="1" dirty="0" smtClean="0"/>
              <a:t> </a:t>
            </a:r>
            <a:r>
              <a:rPr lang="sr-Latn-RS" dirty="0" smtClean="0"/>
              <a:t>blag, </a:t>
            </a:r>
            <a:r>
              <a:rPr lang="en-US" dirty="0" smtClean="0"/>
              <a:t>mal</a:t>
            </a:r>
            <a:r>
              <a:rPr lang="sr-Latn-RS" dirty="0" smtClean="0"/>
              <a:t>a</a:t>
            </a:r>
            <a:r>
              <a:rPr lang="en-US" dirty="0" smtClean="0"/>
              <a:t> </a:t>
            </a:r>
            <a:r>
              <a:rPr lang="en-US" dirty="0" err="1" smtClean="0"/>
              <a:t>doz</a:t>
            </a:r>
            <a:r>
              <a:rPr lang="sr-Latn-RS" dirty="0" smtClean="0"/>
              <a:t>a</a:t>
            </a:r>
            <a:r>
              <a:rPr lang="en-US" dirty="0" smtClean="0"/>
              <a:t> </a:t>
            </a:r>
            <a:r>
              <a:rPr lang="sr-Latn-RS" dirty="0" smtClean="0"/>
              <a:t>- </a:t>
            </a:r>
            <a:r>
              <a:rPr lang="en-US" b="1" dirty="0" err="1" smtClean="0">
                <a:solidFill>
                  <a:srgbClr val="C00000"/>
                </a:solidFill>
              </a:rPr>
              <a:t>kodein</a:t>
            </a:r>
            <a:r>
              <a:rPr lang="en-US" dirty="0" smtClean="0"/>
              <a:t> (</a:t>
            </a:r>
            <a:r>
              <a:rPr lang="sr-Latn-RS" dirty="0" smtClean="0"/>
              <a:t>tbl.</a:t>
            </a:r>
            <a:r>
              <a:rPr lang="en-US" dirty="0" smtClean="0"/>
              <a:t>30 mg</a:t>
            </a:r>
            <a:r>
              <a:rPr lang="sr-Latn-RS" dirty="0" smtClean="0"/>
              <a:t>/</a:t>
            </a:r>
            <a:r>
              <a:rPr lang="en-US" dirty="0" smtClean="0"/>
              <a:t>6 h</a:t>
            </a:r>
            <a:r>
              <a:rPr lang="sr-Latn-RS" dirty="0" smtClean="0"/>
              <a:t> po. ili sirup </a:t>
            </a:r>
            <a:r>
              <a:rPr lang="en-US" dirty="0" smtClean="0">
                <a:latin typeface="Calibri" pitchFamily="34" charset="0"/>
                <a:cs typeface="Calibri" pitchFamily="34" charset="0"/>
              </a:rPr>
              <a:t>(1mg/ml 10ml </a:t>
            </a:r>
            <a:r>
              <a:rPr lang="en-US" dirty="0" err="1" smtClean="0">
                <a:latin typeface="Calibri" pitchFamily="34" charset="0"/>
                <a:cs typeface="Calibri" pitchFamily="34" charset="0"/>
              </a:rPr>
              <a:t>na</a:t>
            </a:r>
            <a:r>
              <a:rPr lang="en-US" dirty="0" smtClean="0">
                <a:latin typeface="Calibri" pitchFamily="34" charset="0"/>
                <a:cs typeface="Calibri" pitchFamily="34" charset="0"/>
              </a:rPr>
              <a:t> 4 </a:t>
            </a:r>
            <a:r>
              <a:rPr lang="sr-Latn-RS" dirty="0" smtClean="0">
                <a:latin typeface="Calibri" pitchFamily="34" charset="0"/>
                <a:cs typeface="Calibri" pitchFamily="34" charset="0"/>
              </a:rPr>
              <a:t>h</a:t>
            </a:r>
            <a:r>
              <a:rPr lang="en-US" dirty="0" smtClean="0">
                <a:latin typeface="Calibri" pitchFamily="34" charset="0"/>
                <a:cs typeface="Calibri" pitchFamily="34" charset="0"/>
              </a:rPr>
              <a:t>)</a:t>
            </a:r>
            <a:r>
              <a:rPr lang="sr-Latn-RS" dirty="0" smtClean="0"/>
              <a:t>/centralno dejstvo</a:t>
            </a:r>
            <a:endParaRPr lang="en-US" dirty="0" smtClean="0"/>
          </a:p>
          <a:p>
            <a:r>
              <a:rPr lang="en-US" b="1" dirty="0" err="1" smtClean="0">
                <a:latin typeface="Calibri" pitchFamily="34" charset="0"/>
                <a:cs typeface="Calibri" pitchFamily="34" charset="0"/>
              </a:rPr>
              <a:t>Oralni</a:t>
            </a:r>
            <a:r>
              <a:rPr lang="en-US" b="1" dirty="0" smtClean="0">
                <a:latin typeface="Calibri" pitchFamily="34" charset="0"/>
                <a:cs typeface="Calibri" pitchFamily="34" charset="0"/>
              </a:rPr>
              <a:t> </a:t>
            </a:r>
            <a:r>
              <a:rPr lang="en-US" b="1" dirty="0" err="1" smtClean="0">
                <a:latin typeface="Calibri" pitchFamily="34" charset="0"/>
                <a:cs typeface="Calibri" pitchFamily="34" charset="0"/>
              </a:rPr>
              <a:t>lokalni</a:t>
            </a:r>
            <a:r>
              <a:rPr lang="en-US" b="1" dirty="0" smtClean="0">
                <a:latin typeface="Calibri" pitchFamily="34" charset="0"/>
                <a:cs typeface="Calibri" pitchFamily="34" charset="0"/>
              </a:rPr>
              <a:t> </a:t>
            </a:r>
            <a:r>
              <a:rPr lang="en-US" b="1" dirty="0" err="1" smtClean="0">
                <a:latin typeface="Calibri" pitchFamily="34" charset="0"/>
                <a:cs typeface="Calibri" pitchFamily="34" charset="0"/>
              </a:rPr>
              <a:t>anesteti</a:t>
            </a:r>
            <a:r>
              <a:rPr lang="sr-Latn-RS" b="1" dirty="0" smtClean="0">
                <a:latin typeface="Calibri" pitchFamily="34" charset="0"/>
                <a:cs typeface="Calibri" pitchFamily="34" charset="0"/>
              </a:rPr>
              <a:t>k</a:t>
            </a:r>
            <a:r>
              <a:rPr lang="sr-Latn-RS" dirty="0" smtClean="0"/>
              <a:t> - </a:t>
            </a:r>
            <a:r>
              <a:rPr lang="en-US" b="1" dirty="0" err="1" smtClean="0">
                <a:solidFill>
                  <a:srgbClr val="C00000"/>
                </a:solidFill>
              </a:rPr>
              <a:t>levodropropizin</a:t>
            </a:r>
            <a:r>
              <a:rPr lang="en-US" dirty="0" smtClean="0"/>
              <a:t> (60 mg</a:t>
            </a:r>
            <a:r>
              <a:rPr lang="sr-Latn-RS" dirty="0" smtClean="0"/>
              <a:t>/8h p.o</a:t>
            </a:r>
            <a:r>
              <a:rPr lang="en-US" dirty="0" smtClean="0"/>
              <a:t>)</a:t>
            </a:r>
          </a:p>
          <a:p>
            <a:pPr>
              <a:buNone/>
            </a:pPr>
            <a:r>
              <a:rPr lang="sr-Latn-RS" dirty="0" smtClean="0"/>
              <a:t>      - </a:t>
            </a:r>
            <a:r>
              <a:rPr lang="en-US" dirty="0" err="1" smtClean="0"/>
              <a:t>Široko</a:t>
            </a:r>
            <a:r>
              <a:rPr lang="en-US" dirty="0" smtClean="0"/>
              <a:t> se </a:t>
            </a:r>
            <a:r>
              <a:rPr lang="en-US" dirty="0" err="1" smtClean="0"/>
              <a:t>koristi</a:t>
            </a:r>
            <a:r>
              <a:rPr lang="en-US" dirty="0" smtClean="0"/>
              <a:t> u </a:t>
            </a:r>
            <a:r>
              <a:rPr lang="en-US" dirty="0" err="1" smtClean="0"/>
              <a:t>Evropi</a:t>
            </a:r>
            <a:r>
              <a:rPr lang="sr-Latn-RS" dirty="0" smtClean="0"/>
              <a:t>, </a:t>
            </a:r>
            <a:r>
              <a:rPr lang="en-US" dirty="0" err="1" smtClean="0"/>
              <a:t>nije</a:t>
            </a:r>
            <a:r>
              <a:rPr lang="en-US" dirty="0" smtClean="0"/>
              <a:t> </a:t>
            </a:r>
            <a:r>
              <a:rPr lang="en-US" dirty="0" err="1" smtClean="0"/>
              <a:t>dostupan</a:t>
            </a:r>
            <a:r>
              <a:rPr lang="en-US" dirty="0" smtClean="0"/>
              <a:t> u SAD</a:t>
            </a:r>
          </a:p>
          <a:p>
            <a:pPr>
              <a:buNone/>
            </a:pPr>
            <a:r>
              <a:rPr lang="sr-Latn-RS" dirty="0" smtClean="0"/>
              <a:t>      - </a:t>
            </a:r>
            <a:r>
              <a:rPr lang="en-US" dirty="0" err="1" smtClean="0"/>
              <a:t>Periferno</a:t>
            </a:r>
            <a:r>
              <a:rPr lang="en-US" dirty="0" smtClean="0"/>
              <a:t> de</a:t>
            </a:r>
            <a:r>
              <a:rPr lang="sr-Latn-RS" dirty="0" smtClean="0"/>
              <a:t>jstvo, koristan</a:t>
            </a:r>
            <a:r>
              <a:rPr lang="en-US" dirty="0" smtClean="0"/>
              <a:t> </a:t>
            </a:r>
            <a:r>
              <a:rPr lang="en-US" dirty="0" err="1" smtClean="0"/>
              <a:t>kod</a:t>
            </a:r>
            <a:r>
              <a:rPr lang="en-US" dirty="0" smtClean="0"/>
              <a:t> </a:t>
            </a:r>
            <a:r>
              <a:rPr lang="en-US" dirty="0" err="1" smtClean="0"/>
              <a:t>kašlja</a:t>
            </a:r>
            <a:r>
              <a:rPr lang="en-US" dirty="0" smtClean="0"/>
              <a:t> </a:t>
            </a:r>
            <a:r>
              <a:rPr lang="en-US" dirty="0" err="1" smtClean="0"/>
              <a:t>povezanog</a:t>
            </a:r>
            <a:r>
              <a:rPr lang="en-US" dirty="0" smtClean="0"/>
              <a:t> </a:t>
            </a:r>
            <a:r>
              <a:rPr lang="en-US" dirty="0" err="1" smtClean="0"/>
              <a:t>sa</a:t>
            </a:r>
            <a:r>
              <a:rPr lang="sr-Latn-RS" dirty="0" smtClean="0"/>
              <a:t> Ca</a:t>
            </a:r>
            <a:r>
              <a:rPr lang="en-US" dirty="0" smtClean="0"/>
              <a:t> </a:t>
            </a:r>
            <a:endParaRPr lang="sr-Latn-RS" dirty="0" smtClean="0"/>
          </a:p>
          <a:p>
            <a:pPr>
              <a:buNone/>
            </a:pPr>
            <a:endParaRPr lang="sr-Latn-R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Antitusivni  tretman</a:t>
            </a:r>
            <a:endParaRPr lang="en-US" sz="4000" dirty="0"/>
          </a:p>
        </p:txBody>
      </p:sp>
      <p:sp>
        <p:nvSpPr>
          <p:cNvPr id="3" name="Content Placeholder 2"/>
          <p:cNvSpPr>
            <a:spLocks noGrp="1"/>
          </p:cNvSpPr>
          <p:nvPr>
            <p:ph idx="1"/>
          </p:nvPr>
        </p:nvSpPr>
        <p:spPr>
          <a:xfrm>
            <a:off x="457200" y="1600200"/>
            <a:ext cx="8382000" cy="4525963"/>
          </a:xfrm>
        </p:spPr>
        <p:txBody>
          <a:bodyPr>
            <a:normAutofit fontScale="62500" lnSpcReduction="20000"/>
          </a:bodyPr>
          <a:lstStyle/>
          <a:p>
            <a:pPr>
              <a:buNone/>
            </a:pPr>
            <a:endParaRPr lang="sr-Latn-RS" dirty="0" smtClean="0"/>
          </a:p>
          <a:p>
            <a:r>
              <a:rPr lang="sr-Latn-RS" sz="3600" b="1" dirty="0" smtClean="0">
                <a:latin typeface="Calibri" pitchFamily="34" charset="0"/>
                <a:cs typeface="Calibri" pitchFamily="34" charset="0"/>
              </a:rPr>
              <a:t>Inhalacioni</a:t>
            </a:r>
            <a:r>
              <a:rPr lang="en-US" sz="3600" b="1" dirty="0" smtClean="0">
                <a:latin typeface="Calibri" pitchFamily="34" charset="0"/>
                <a:cs typeface="Calibri" pitchFamily="34" charset="0"/>
              </a:rPr>
              <a:t> </a:t>
            </a:r>
            <a:r>
              <a:rPr lang="en-US" sz="3600" b="1" dirty="0" err="1" smtClean="0">
                <a:latin typeface="Calibri" pitchFamily="34" charset="0"/>
                <a:cs typeface="Calibri" pitchFamily="34" charset="0"/>
              </a:rPr>
              <a:t>lokalni</a:t>
            </a:r>
            <a:r>
              <a:rPr lang="en-US" sz="3600" b="1" dirty="0" smtClean="0">
                <a:latin typeface="Calibri" pitchFamily="34" charset="0"/>
                <a:cs typeface="Calibri" pitchFamily="34" charset="0"/>
              </a:rPr>
              <a:t> </a:t>
            </a:r>
            <a:r>
              <a:rPr lang="en-US" sz="3600" b="1" dirty="0" err="1" smtClean="0">
                <a:latin typeface="Calibri" pitchFamily="34" charset="0"/>
                <a:cs typeface="Calibri" pitchFamily="34" charset="0"/>
              </a:rPr>
              <a:t>anesteti</a:t>
            </a:r>
            <a:r>
              <a:rPr lang="sr-Latn-RS" sz="3600" b="1" dirty="0" smtClean="0">
                <a:latin typeface="Calibri" pitchFamily="34" charset="0"/>
                <a:cs typeface="Calibri" pitchFamily="34" charset="0"/>
              </a:rPr>
              <a:t>k </a:t>
            </a:r>
            <a:r>
              <a:rPr lang="sr-Latn-RS" sz="3600" dirty="0" smtClean="0">
                <a:latin typeface="Calibri" pitchFamily="34" charset="0"/>
                <a:cs typeface="Calibri" pitchFamily="34" charset="0"/>
              </a:rPr>
              <a:t>- inhalacioni</a:t>
            </a:r>
            <a:r>
              <a:rPr lang="en-US" sz="3600" dirty="0" smtClean="0">
                <a:latin typeface="Calibri" pitchFamily="34" charset="0"/>
                <a:cs typeface="Calibri" pitchFamily="34" charset="0"/>
              </a:rPr>
              <a:t> </a:t>
            </a:r>
            <a:r>
              <a:rPr lang="en-US" sz="3600" b="1" dirty="0" err="1" smtClean="0">
                <a:solidFill>
                  <a:srgbClr val="C00000"/>
                </a:solidFill>
                <a:latin typeface="Calibri" pitchFamily="34" charset="0"/>
                <a:cs typeface="Calibri" pitchFamily="34" charset="0"/>
              </a:rPr>
              <a:t>lidokain</a:t>
            </a:r>
            <a:r>
              <a:rPr lang="en-US" sz="3600" dirty="0" smtClean="0">
                <a:latin typeface="Calibri" pitchFamily="34" charset="0"/>
                <a:cs typeface="Calibri" pitchFamily="34" charset="0"/>
              </a:rPr>
              <a:t> </a:t>
            </a:r>
            <a:r>
              <a:rPr lang="sr-Latn-RS" sz="3600" dirty="0" smtClean="0">
                <a:latin typeface="Calibri" pitchFamily="34" charset="0"/>
                <a:cs typeface="Calibri" pitchFamily="34" charset="0"/>
              </a:rPr>
              <a:t>                           </a:t>
            </a:r>
            <a:r>
              <a:rPr lang="en-US" sz="3600" dirty="0" smtClean="0">
                <a:latin typeface="Calibri" pitchFamily="34" charset="0"/>
                <a:cs typeface="Calibri" pitchFamily="34" charset="0"/>
              </a:rPr>
              <a:t>(5 mg/kg u </a:t>
            </a:r>
            <a:r>
              <a:rPr lang="en-US" sz="3600" dirty="0" err="1" smtClean="0">
                <a:latin typeface="Calibri" pitchFamily="34" charset="0"/>
                <a:cs typeface="Calibri" pitchFamily="34" charset="0"/>
              </a:rPr>
              <a:t>fiziološkom</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rastvoru</a:t>
            </a:r>
            <a:r>
              <a:rPr lang="en-US" sz="3600" dirty="0" smtClean="0">
                <a:latin typeface="Calibri" pitchFamily="34" charset="0"/>
                <a:cs typeface="Calibri" pitchFamily="34" charset="0"/>
              </a:rPr>
              <a:t>) </a:t>
            </a:r>
            <a:endParaRPr lang="sr-Latn-RS" sz="3600" dirty="0" smtClean="0">
              <a:latin typeface="Calibri" pitchFamily="34" charset="0"/>
              <a:cs typeface="Calibri" pitchFamily="34" charset="0"/>
            </a:endParaRPr>
          </a:p>
          <a:p>
            <a:pPr>
              <a:buNone/>
            </a:pPr>
            <a:r>
              <a:rPr lang="sr-Latn-RS" sz="3600" dirty="0" smtClean="0">
                <a:latin typeface="Calibri" pitchFamily="34" charset="0"/>
                <a:cs typeface="Calibri" pitchFamily="34" charset="0"/>
              </a:rPr>
              <a:t>       - </a:t>
            </a:r>
            <a:r>
              <a:rPr lang="en-US" sz="3800" dirty="0" err="1" smtClean="0">
                <a:latin typeface="Calibri" pitchFamily="34" charset="0"/>
                <a:cs typeface="Calibri" pitchFamily="34" charset="0"/>
              </a:rPr>
              <a:t>koristan</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kod</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iritacije</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laringsa</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ili</a:t>
            </a:r>
            <a:r>
              <a:rPr lang="en-US" sz="3800" dirty="0" smtClean="0">
                <a:latin typeface="Calibri" pitchFamily="34" charset="0"/>
                <a:cs typeface="Calibri" pitchFamily="34" charset="0"/>
              </a:rPr>
              <a:t> </a:t>
            </a:r>
            <a:r>
              <a:rPr lang="en-US" sz="3800" dirty="0" err="1" smtClean="0">
                <a:latin typeface="Calibri" pitchFamily="34" charset="0"/>
                <a:cs typeface="Calibri" pitchFamily="34" charset="0"/>
              </a:rPr>
              <a:t>traheje</a:t>
            </a:r>
            <a:endParaRPr lang="sr-Latn-RS" sz="3800" dirty="0" smtClean="0">
              <a:latin typeface="Calibri" pitchFamily="34" charset="0"/>
              <a:cs typeface="Calibri" pitchFamily="34" charset="0"/>
            </a:endParaRPr>
          </a:p>
          <a:p>
            <a:pPr>
              <a:buNone/>
            </a:pPr>
            <a:r>
              <a:rPr lang="sr-Latn-RS" sz="3600" dirty="0" smtClean="0">
                <a:latin typeface="Calibri" pitchFamily="34" charset="0"/>
                <a:cs typeface="Calibri" pitchFamily="34" charset="0"/>
              </a:rPr>
              <a:t>       - </a:t>
            </a:r>
            <a:r>
              <a:rPr lang="en-US" sz="3600" dirty="0" err="1" smtClean="0">
                <a:latin typeface="Calibri" pitchFamily="34" charset="0"/>
                <a:cs typeface="Calibri" pitchFamily="34" charset="0"/>
              </a:rPr>
              <a:t>povezan</a:t>
            </a:r>
            <a:r>
              <a:rPr lang="sr-Latn-RS" sz="3600" dirty="0" smtClean="0">
                <a:latin typeface="Calibri" pitchFamily="34" charset="0"/>
                <a:cs typeface="Calibri" pitchFamily="34" charset="0"/>
              </a:rPr>
              <a:t> </a:t>
            </a:r>
            <a:r>
              <a:rPr lang="en-US" sz="3600" dirty="0" err="1" smtClean="0">
                <a:latin typeface="Calibri" pitchFamily="34" charset="0"/>
                <a:cs typeface="Calibri" pitchFamily="34" charset="0"/>
              </a:rPr>
              <a:t>sa</a:t>
            </a:r>
            <a:r>
              <a:rPr lang="en-US" sz="3600" dirty="0" smtClean="0">
                <a:latin typeface="Calibri" pitchFamily="34" charset="0"/>
                <a:cs typeface="Calibri" pitchFamily="34" charset="0"/>
              </a:rPr>
              <a:t> </a:t>
            </a:r>
            <a:r>
              <a:rPr lang="en-US" sz="3600" b="1" dirty="0" err="1" smtClean="0">
                <a:latin typeface="Calibri" pitchFamily="34" charset="0"/>
                <a:cs typeface="Calibri" pitchFamily="34" charset="0"/>
              </a:rPr>
              <a:t>bronho</a:t>
            </a:r>
            <a:r>
              <a:rPr lang="sr-Latn-RS" sz="3600" b="1" dirty="0" smtClean="0">
                <a:latin typeface="Calibri" pitchFamily="34" charset="0"/>
                <a:cs typeface="Calibri" pitchFamily="34" charset="0"/>
              </a:rPr>
              <a:t>spazmom</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kod</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pacijenata</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sa</a:t>
            </a:r>
            <a:r>
              <a:rPr lang="en-US" sz="3600" dirty="0" smtClean="0">
                <a:latin typeface="Calibri" pitchFamily="34" charset="0"/>
                <a:cs typeface="Calibri" pitchFamily="34" charset="0"/>
              </a:rPr>
              <a:t> </a:t>
            </a:r>
            <a:r>
              <a:rPr lang="sr-Latn-RS" sz="3600" dirty="0" smtClean="0">
                <a:latin typeface="Calibri" pitchFamily="34" charset="0"/>
                <a:cs typeface="Calibri" pitchFamily="34" charset="0"/>
              </a:rPr>
              <a:t>BHR</a:t>
            </a:r>
          </a:p>
          <a:p>
            <a:pPr>
              <a:buNone/>
            </a:pPr>
            <a:r>
              <a:rPr lang="sr-Latn-RS" sz="3600" dirty="0" smtClean="0">
                <a:latin typeface="Calibri" pitchFamily="34" charset="0"/>
                <a:cs typeface="Calibri" pitchFamily="34" charset="0"/>
              </a:rPr>
              <a:t>       - </a:t>
            </a:r>
            <a:r>
              <a:rPr lang="en-US" sz="3600" dirty="0" err="1" smtClean="0">
                <a:latin typeface="Calibri" pitchFamily="34" charset="0"/>
                <a:cs typeface="Calibri" pitchFamily="34" charset="0"/>
              </a:rPr>
              <a:t>Glavni</a:t>
            </a:r>
            <a:r>
              <a:rPr lang="en-US" sz="3600" dirty="0" smtClean="0">
                <a:latin typeface="Calibri" pitchFamily="34" charset="0"/>
                <a:cs typeface="Calibri" pitchFamily="34" charset="0"/>
              </a:rPr>
              <a:t> </a:t>
            </a:r>
            <a:r>
              <a:rPr lang="en-US" sz="3600" u="sng" dirty="0" err="1" smtClean="0">
                <a:latin typeface="Calibri" pitchFamily="34" charset="0"/>
                <a:cs typeface="Calibri" pitchFamily="34" charset="0"/>
              </a:rPr>
              <a:t>rizici</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upotrebe</a:t>
            </a:r>
            <a:r>
              <a:rPr lang="sr-Latn-RS" sz="3600" dirty="0" smtClean="0">
                <a:latin typeface="Calibri" pitchFamily="34" charset="0"/>
                <a:cs typeface="Calibri" pitchFamily="34" charset="0"/>
              </a:rPr>
              <a:t>: </a:t>
            </a:r>
            <a:r>
              <a:rPr lang="en-US" sz="3600" dirty="0" err="1" smtClean="0">
                <a:latin typeface="Calibri" pitchFamily="34" charset="0"/>
                <a:cs typeface="Calibri" pitchFamily="34" charset="0"/>
              </a:rPr>
              <a:t>mogućnost</a:t>
            </a:r>
            <a:r>
              <a:rPr lang="en-US" sz="3600" dirty="0" smtClean="0">
                <a:latin typeface="Calibri" pitchFamily="34" charset="0"/>
                <a:cs typeface="Calibri" pitchFamily="34" charset="0"/>
              </a:rPr>
              <a:t> </a:t>
            </a:r>
            <a:r>
              <a:rPr lang="en-US" sz="3600" b="1" dirty="0" err="1" smtClean="0">
                <a:latin typeface="Calibri" pitchFamily="34" charset="0"/>
                <a:cs typeface="Calibri" pitchFamily="34" charset="0"/>
              </a:rPr>
              <a:t>aspiracije</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i</a:t>
            </a:r>
            <a:r>
              <a:rPr lang="en-US" sz="3600" dirty="0" smtClean="0">
                <a:latin typeface="Calibri" pitchFamily="34" charset="0"/>
                <a:cs typeface="Calibri" pitchFamily="34" charset="0"/>
              </a:rPr>
              <a:t> </a:t>
            </a:r>
            <a:r>
              <a:rPr lang="sr-Latn-RS" sz="3600" dirty="0" smtClean="0">
                <a:latin typeface="Calibri" pitchFamily="34" charset="0"/>
                <a:cs typeface="Calibri" pitchFamily="34" charset="0"/>
              </a:rPr>
              <a:t>  </a:t>
            </a:r>
          </a:p>
          <a:p>
            <a:pPr>
              <a:buNone/>
            </a:pPr>
            <a:r>
              <a:rPr lang="sr-Latn-RS" sz="3600" dirty="0" smtClean="0">
                <a:latin typeface="Calibri" pitchFamily="34" charset="0"/>
                <a:cs typeface="Calibri" pitchFamily="34" charset="0"/>
              </a:rPr>
              <a:t>                                            </a:t>
            </a:r>
            <a:r>
              <a:rPr lang="en-US" sz="3600" dirty="0" err="1" smtClean="0">
                <a:latin typeface="Calibri" pitchFamily="34" charset="0"/>
                <a:cs typeface="Calibri" pitchFamily="34" charset="0"/>
              </a:rPr>
              <a:t>bronhospazam</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pacijent</a:t>
            </a:r>
            <a:r>
              <a:rPr lang="sr-Latn-RS" sz="3600" dirty="0" smtClean="0">
                <a:latin typeface="Calibri" pitchFamily="34" charset="0"/>
                <a:cs typeface="Calibri" pitchFamily="34" charset="0"/>
              </a:rPr>
              <a:t>a</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sa</a:t>
            </a:r>
            <a:r>
              <a:rPr lang="en-US" sz="3600" dirty="0" smtClean="0">
                <a:latin typeface="Calibri" pitchFamily="34" charset="0"/>
                <a:cs typeface="Calibri" pitchFamily="34" charset="0"/>
              </a:rPr>
              <a:t> </a:t>
            </a:r>
            <a:r>
              <a:rPr lang="en-US" sz="3600" b="1" dirty="0" err="1" smtClean="0">
                <a:latin typeface="Calibri" pitchFamily="34" charset="0"/>
                <a:cs typeface="Calibri" pitchFamily="34" charset="0"/>
              </a:rPr>
              <a:t>astmom</a:t>
            </a:r>
            <a:endParaRPr lang="sr-Latn-RS" sz="3600" b="1" dirty="0" smtClean="0">
              <a:latin typeface="Calibri" pitchFamily="34" charset="0"/>
              <a:cs typeface="Calibri" pitchFamily="34" charset="0"/>
            </a:endParaRPr>
          </a:p>
          <a:p>
            <a:pPr>
              <a:buNone/>
            </a:pPr>
            <a:endParaRPr lang="sr-Latn-RS" sz="3600" dirty="0" smtClean="0">
              <a:latin typeface="Calibri" pitchFamily="34" charset="0"/>
              <a:cs typeface="Calibri" pitchFamily="34" charset="0"/>
            </a:endParaRPr>
          </a:p>
          <a:p>
            <a:pPr>
              <a:buNone/>
            </a:pPr>
            <a:r>
              <a:rPr lang="en-US" sz="3400" dirty="0" err="1" smtClean="0">
                <a:latin typeface="Calibri" pitchFamily="34" charset="0"/>
                <a:cs typeface="Calibri" pitchFamily="34" charset="0"/>
              </a:rPr>
              <a:t>Neki</a:t>
            </a:r>
            <a:r>
              <a:rPr lang="en-US" sz="3400" dirty="0" smtClean="0">
                <a:latin typeface="Calibri" pitchFamily="34" charset="0"/>
                <a:cs typeface="Calibri" pitchFamily="34" charset="0"/>
              </a:rPr>
              <a:t> </a:t>
            </a:r>
            <a:r>
              <a:rPr lang="en-US" sz="3400" dirty="0" err="1" smtClean="0">
                <a:latin typeface="Calibri" pitchFamily="34" charset="0"/>
                <a:cs typeface="Calibri" pitchFamily="34" charset="0"/>
              </a:rPr>
              <a:t>stručnjaci</a:t>
            </a:r>
            <a:r>
              <a:rPr lang="en-US" sz="3400" dirty="0" smtClean="0">
                <a:latin typeface="Calibri" pitchFamily="34" charset="0"/>
                <a:cs typeface="Calibri" pitchFamily="34" charset="0"/>
              </a:rPr>
              <a:t> </a:t>
            </a:r>
            <a:r>
              <a:rPr lang="en-US" sz="3400" dirty="0" err="1" smtClean="0">
                <a:latin typeface="Calibri" pitchFamily="34" charset="0"/>
                <a:cs typeface="Calibri" pitchFamily="34" charset="0"/>
              </a:rPr>
              <a:t>savetuju</a:t>
            </a:r>
            <a:r>
              <a:rPr lang="en-US" sz="3400" dirty="0" smtClean="0">
                <a:latin typeface="Calibri" pitchFamily="34" charset="0"/>
                <a:cs typeface="Calibri" pitchFamily="34" charset="0"/>
              </a:rPr>
              <a:t> </a:t>
            </a:r>
            <a:r>
              <a:rPr lang="en-US" sz="3400" dirty="0" err="1" smtClean="0">
                <a:latin typeface="Calibri" pitchFamily="34" charset="0"/>
                <a:cs typeface="Calibri" pitchFamily="34" charset="0"/>
              </a:rPr>
              <a:t>davanje</a:t>
            </a:r>
            <a:r>
              <a:rPr lang="en-US" sz="3400" dirty="0" smtClean="0">
                <a:latin typeface="Calibri" pitchFamily="34" charset="0"/>
                <a:cs typeface="Calibri" pitchFamily="34" charset="0"/>
              </a:rPr>
              <a:t> </a:t>
            </a:r>
            <a:r>
              <a:rPr lang="en-US" sz="3400" u="sng" dirty="0" err="1" smtClean="0">
                <a:solidFill>
                  <a:srgbClr val="C00000"/>
                </a:solidFill>
                <a:latin typeface="Calibri" pitchFamily="34" charset="0"/>
                <a:cs typeface="Calibri" pitchFamily="34" charset="0"/>
              </a:rPr>
              <a:t>salmeterola</a:t>
            </a:r>
            <a:r>
              <a:rPr lang="en-US" sz="3400" u="sng" dirty="0" smtClean="0">
                <a:solidFill>
                  <a:srgbClr val="C00000"/>
                </a:solidFill>
                <a:latin typeface="Calibri" pitchFamily="34" charset="0"/>
                <a:cs typeface="Calibri" pitchFamily="34" charset="0"/>
              </a:rPr>
              <a:t> </a:t>
            </a:r>
            <a:r>
              <a:rPr lang="en-US" sz="3400" u="sng" dirty="0" err="1" smtClean="0">
                <a:solidFill>
                  <a:srgbClr val="C00000"/>
                </a:solidFill>
                <a:latin typeface="Calibri" pitchFamily="34" charset="0"/>
                <a:cs typeface="Calibri" pitchFamily="34" charset="0"/>
              </a:rPr>
              <a:t>sa</a:t>
            </a:r>
            <a:r>
              <a:rPr lang="en-US" sz="3400" u="sng" dirty="0" smtClean="0">
                <a:solidFill>
                  <a:srgbClr val="C00000"/>
                </a:solidFill>
                <a:latin typeface="Calibri" pitchFamily="34" charset="0"/>
                <a:cs typeface="Calibri" pitchFamily="34" charset="0"/>
              </a:rPr>
              <a:t> </a:t>
            </a:r>
            <a:r>
              <a:rPr lang="en-US" sz="3400" u="sng" dirty="0" err="1" smtClean="0">
                <a:solidFill>
                  <a:srgbClr val="C00000"/>
                </a:solidFill>
                <a:latin typeface="Calibri" pitchFamily="34" charset="0"/>
                <a:cs typeface="Calibri" pitchFamily="34" charset="0"/>
              </a:rPr>
              <a:t>lidokainom</a:t>
            </a:r>
            <a:r>
              <a:rPr lang="en-US" sz="3400" u="sng" dirty="0" smtClean="0">
                <a:solidFill>
                  <a:srgbClr val="C00000"/>
                </a:solidFill>
                <a:latin typeface="Calibri" pitchFamily="34" charset="0"/>
                <a:cs typeface="Calibri" pitchFamily="34" charset="0"/>
              </a:rPr>
              <a:t> </a:t>
            </a:r>
            <a:endParaRPr lang="sr-Latn-RS" sz="3400" u="sng" dirty="0" smtClean="0">
              <a:solidFill>
                <a:srgbClr val="C00000"/>
              </a:solidFill>
              <a:latin typeface="Calibri" pitchFamily="34" charset="0"/>
              <a:cs typeface="Calibri" pitchFamily="34" charset="0"/>
            </a:endParaRPr>
          </a:p>
          <a:p>
            <a:pPr>
              <a:buNone/>
            </a:pPr>
            <a:r>
              <a:rPr lang="sr-Latn-RS" sz="3400" dirty="0" smtClean="0">
                <a:latin typeface="Calibri" pitchFamily="34" charset="0"/>
                <a:cs typeface="Calibri" pitchFamily="34" charset="0"/>
              </a:rPr>
              <a:t>da </a:t>
            </a:r>
            <a:r>
              <a:rPr lang="en-US" sz="3400" dirty="0" smtClean="0">
                <a:latin typeface="Calibri" pitchFamily="34" charset="0"/>
                <a:cs typeface="Calibri" pitchFamily="34" charset="0"/>
              </a:rPr>
              <a:t>bi se </a:t>
            </a:r>
            <a:r>
              <a:rPr lang="en-US" sz="3400" dirty="0" err="1" smtClean="0">
                <a:latin typeface="Calibri" pitchFamily="34" charset="0"/>
                <a:cs typeface="Calibri" pitchFamily="34" charset="0"/>
              </a:rPr>
              <a:t>smanjio</a:t>
            </a:r>
            <a:r>
              <a:rPr lang="en-US" sz="3400" dirty="0" smtClean="0">
                <a:latin typeface="Calibri" pitchFamily="34" charset="0"/>
                <a:cs typeface="Calibri" pitchFamily="34" charset="0"/>
              </a:rPr>
              <a:t> </a:t>
            </a:r>
            <a:r>
              <a:rPr lang="en-US" sz="3400" dirty="0" err="1" smtClean="0">
                <a:latin typeface="Calibri" pitchFamily="34" charset="0"/>
                <a:cs typeface="Calibri" pitchFamily="34" charset="0"/>
              </a:rPr>
              <a:t>rizik</a:t>
            </a:r>
            <a:r>
              <a:rPr lang="en-US" sz="3400" dirty="0" smtClean="0">
                <a:latin typeface="Calibri" pitchFamily="34" charset="0"/>
                <a:cs typeface="Calibri" pitchFamily="34" charset="0"/>
              </a:rPr>
              <a:t> </a:t>
            </a:r>
            <a:r>
              <a:rPr lang="en-US" sz="3400" dirty="0" err="1" smtClean="0">
                <a:latin typeface="Calibri" pitchFamily="34" charset="0"/>
                <a:cs typeface="Calibri" pitchFamily="34" charset="0"/>
              </a:rPr>
              <a:t>od</a:t>
            </a:r>
            <a:r>
              <a:rPr lang="en-US" sz="3400" dirty="0" smtClean="0">
                <a:latin typeface="Calibri" pitchFamily="34" charset="0"/>
                <a:cs typeface="Calibri" pitchFamily="34" charset="0"/>
              </a:rPr>
              <a:t> </a:t>
            </a:r>
            <a:r>
              <a:rPr lang="en-US" sz="3400" dirty="0" err="1" smtClean="0">
                <a:latin typeface="Calibri" pitchFamily="34" charset="0"/>
                <a:cs typeface="Calibri" pitchFamily="34" charset="0"/>
              </a:rPr>
              <a:t>bronhokonstrikcije</a:t>
            </a:r>
            <a:endParaRPr lang="sr-Latn-RS" sz="3400" dirty="0" smtClean="0">
              <a:latin typeface="Calibri" pitchFamily="34" charset="0"/>
              <a:cs typeface="Calibri" pitchFamily="34" charset="0"/>
            </a:endParaRPr>
          </a:p>
          <a:p>
            <a:pPr>
              <a:buNone/>
            </a:pPr>
            <a:endParaRPr lang="sr-Latn-RS" sz="3400" dirty="0" smtClean="0">
              <a:latin typeface="Calibri" pitchFamily="34" charset="0"/>
              <a:cs typeface="Calibri" pitchFamily="34" charset="0"/>
            </a:endParaRPr>
          </a:p>
          <a:p>
            <a:pPr>
              <a:buNone/>
            </a:pPr>
            <a:r>
              <a:rPr lang="en-US" sz="3400" dirty="0" err="1" smtClean="0">
                <a:latin typeface="Calibri" pitchFamily="34" charset="0"/>
                <a:cs typeface="Calibri" pitchFamily="34" charset="0"/>
              </a:rPr>
              <a:t>Da</a:t>
            </a:r>
            <a:r>
              <a:rPr lang="en-US" sz="3400" dirty="0" smtClean="0">
                <a:latin typeface="Calibri" pitchFamily="34" charset="0"/>
                <a:cs typeface="Calibri" pitchFamily="34" charset="0"/>
              </a:rPr>
              <a:t> bi se </a:t>
            </a:r>
            <a:r>
              <a:rPr lang="en-US" sz="3400" dirty="0" err="1" smtClean="0">
                <a:latin typeface="Calibri" pitchFamily="34" charset="0"/>
                <a:cs typeface="Calibri" pitchFamily="34" charset="0"/>
              </a:rPr>
              <a:t>smanjio</a:t>
            </a:r>
            <a:r>
              <a:rPr lang="en-US" sz="3400" dirty="0" smtClean="0">
                <a:latin typeface="Calibri" pitchFamily="34" charset="0"/>
                <a:cs typeface="Calibri" pitchFamily="34" charset="0"/>
              </a:rPr>
              <a:t> </a:t>
            </a:r>
            <a:r>
              <a:rPr lang="en-US" sz="3400" dirty="0" err="1" smtClean="0">
                <a:latin typeface="Calibri" pitchFamily="34" charset="0"/>
                <a:cs typeface="Calibri" pitchFamily="34" charset="0"/>
              </a:rPr>
              <a:t>rizik</a:t>
            </a:r>
            <a:r>
              <a:rPr lang="en-US" sz="3400" dirty="0" smtClean="0">
                <a:latin typeface="Calibri" pitchFamily="34" charset="0"/>
                <a:cs typeface="Calibri" pitchFamily="34" charset="0"/>
              </a:rPr>
              <a:t> </a:t>
            </a:r>
            <a:r>
              <a:rPr lang="en-US" sz="3400" dirty="0" err="1" smtClean="0">
                <a:latin typeface="Calibri" pitchFamily="34" charset="0"/>
                <a:cs typeface="Calibri" pitchFamily="34" charset="0"/>
              </a:rPr>
              <a:t>od</a:t>
            </a:r>
            <a:r>
              <a:rPr lang="en-US" sz="3400" dirty="0" smtClean="0">
                <a:latin typeface="Calibri" pitchFamily="34" charset="0"/>
                <a:cs typeface="Calibri" pitchFamily="34" charset="0"/>
              </a:rPr>
              <a:t> </a:t>
            </a:r>
            <a:r>
              <a:rPr lang="en-US" sz="3400" dirty="0" err="1" smtClean="0">
                <a:latin typeface="Calibri" pitchFamily="34" charset="0"/>
                <a:cs typeface="Calibri" pitchFamily="34" charset="0"/>
              </a:rPr>
              <a:t>aspiracije</a:t>
            </a:r>
            <a:r>
              <a:rPr lang="en-US" sz="3400" dirty="0" smtClean="0">
                <a:latin typeface="Calibri" pitchFamily="34" charset="0"/>
                <a:cs typeface="Calibri" pitchFamily="34" charset="0"/>
              </a:rPr>
              <a:t>, </a:t>
            </a:r>
            <a:r>
              <a:rPr lang="en-US" sz="3400" dirty="0" err="1" smtClean="0">
                <a:latin typeface="Calibri" pitchFamily="34" charset="0"/>
                <a:cs typeface="Calibri" pitchFamily="34" charset="0"/>
              </a:rPr>
              <a:t>pacijent</a:t>
            </a:r>
            <a:r>
              <a:rPr lang="sr-Latn-RS" sz="3400" dirty="0" smtClean="0">
                <a:latin typeface="Calibri" pitchFamily="34" charset="0"/>
                <a:cs typeface="Calibri" pitchFamily="34" charset="0"/>
              </a:rPr>
              <a:t>u</a:t>
            </a:r>
            <a:r>
              <a:rPr lang="en-US" sz="3400" dirty="0" smtClean="0">
                <a:latin typeface="Calibri" pitchFamily="34" charset="0"/>
                <a:cs typeface="Calibri" pitchFamily="34" charset="0"/>
              </a:rPr>
              <a:t> </a:t>
            </a:r>
            <a:r>
              <a:rPr lang="sr-Latn-RS" sz="3400" dirty="0" smtClean="0">
                <a:latin typeface="Calibri" pitchFamily="34" charset="0"/>
                <a:cs typeface="Calibri" pitchFamily="34" charset="0"/>
              </a:rPr>
              <a:t>se savetuje da</a:t>
            </a:r>
          </a:p>
          <a:p>
            <a:pPr>
              <a:buNone/>
            </a:pPr>
            <a:r>
              <a:rPr lang="en-US" sz="3400" u="sng" dirty="0" smtClean="0">
                <a:solidFill>
                  <a:srgbClr val="C00000"/>
                </a:solidFill>
                <a:latin typeface="Calibri" pitchFamily="34" charset="0"/>
                <a:cs typeface="Calibri" pitchFamily="34" charset="0"/>
              </a:rPr>
              <a:t>ne </a:t>
            </a:r>
            <a:r>
              <a:rPr lang="en-US" sz="3400" u="sng" dirty="0" err="1" smtClean="0">
                <a:solidFill>
                  <a:srgbClr val="C00000"/>
                </a:solidFill>
                <a:latin typeface="Calibri" pitchFamily="34" charset="0"/>
                <a:cs typeface="Calibri" pitchFamily="34" charset="0"/>
              </a:rPr>
              <a:t>jede</a:t>
            </a:r>
            <a:r>
              <a:rPr lang="en-US" sz="3400" u="sng" dirty="0" smtClean="0">
                <a:solidFill>
                  <a:srgbClr val="C00000"/>
                </a:solidFill>
                <a:latin typeface="Calibri" pitchFamily="34" charset="0"/>
                <a:cs typeface="Calibri" pitchFamily="34" charset="0"/>
              </a:rPr>
              <a:t> </a:t>
            </a:r>
            <a:r>
              <a:rPr lang="en-US" sz="3400" u="sng" dirty="0" err="1" smtClean="0">
                <a:solidFill>
                  <a:srgbClr val="C00000"/>
                </a:solidFill>
                <a:latin typeface="Calibri" pitchFamily="34" charset="0"/>
                <a:cs typeface="Calibri" pitchFamily="34" charset="0"/>
              </a:rPr>
              <a:t>i</a:t>
            </a:r>
            <a:r>
              <a:rPr lang="en-US" sz="3400" u="sng" dirty="0" smtClean="0">
                <a:solidFill>
                  <a:srgbClr val="C00000"/>
                </a:solidFill>
                <a:latin typeface="Calibri" pitchFamily="34" charset="0"/>
                <a:cs typeface="Calibri" pitchFamily="34" charset="0"/>
              </a:rPr>
              <a:t> ne </a:t>
            </a:r>
            <a:r>
              <a:rPr lang="en-US" sz="3400" u="sng" dirty="0" err="1" smtClean="0">
                <a:solidFill>
                  <a:srgbClr val="C00000"/>
                </a:solidFill>
                <a:latin typeface="Calibri" pitchFamily="34" charset="0"/>
                <a:cs typeface="Calibri" pitchFamily="34" charset="0"/>
              </a:rPr>
              <a:t>pije</a:t>
            </a:r>
            <a:r>
              <a:rPr lang="en-US" sz="3400" u="sng" dirty="0" smtClean="0">
                <a:solidFill>
                  <a:srgbClr val="C00000"/>
                </a:solidFill>
                <a:latin typeface="Calibri" pitchFamily="34" charset="0"/>
                <a:cs typeface="Calibri" pitchFamily="34" charset="0"/>
              </a:rPr>
              <a:t> </a:t>
            </a:r>
            <a:r>
              <a:rPr lang="en-US" sz="3400" u="sng" dirty="0" err="1" smtClean="0">
                <a:solidFill>
                  <a:srgbClr val="C00000"/>
                </a:solidFill>
                <a:latin typeface="Calibri" pitchFamily="34" charset="0"/>
                <a:cs typeface="Calibri" pitchFamily="34" charset="0"/>
              </a:rPr>
              <a:t>najmanje</a:t>
            </a:r>
            <a:r>
              <a:rPr lang="en-US" sz="3400" u="sng" dirty="0" smtClean="0">
                <a:solidFill>
                  <a:srgbClr val="C00000"/>
                </a:solidFill>
                <a:latin typeface="Calibri" pitchFamily="34" charset="0"/>
                <a:cs typeface="Calibri" pitchFamily="34" charset="0"/>
              </a:rPr>
              <a:t> </a:t>
            </a:r>
            <a:r>
              <a:rPr lang="sr-Latn-RS" sz="3400" u="sng" dirty="0" smtClean="0">
                <a:solidFill>
                  <a:srgbClr val="C00000"/>
                </a:solidFill>
                <a:latin typeface="Calibri" pitchFamily="34" charset="0"/>
                <a:cs typeface="Calibri" pitchFamily="34" charset="0"/>
              </a:rPr>
              <a:t>2h </a:t>
            </a:r>
            <a:r>
              <a:rPr lang="en-US" sz="3400" u="sng" dirty="0" err="1" smtClean="0">
                <a:solidFill>
                  <a:srgbClr val="C00000"/>
                </a:solidFill>
                <a:latin typeface="Calibri" pitchFamily="34" charset="0"/>
                <a:cs typeface="Calibri" pitchFamily="34" charset="0"/>
              </a:rPr>
              <a:t>nakon</a:t>
            </a:r>
            <a:r>
              <a:rPr lang="en-US" sz="3400" u="sng" dirty="0" smtClean="0">
                <a:solidFill>
                  <a:srgbClr val="C00000"/>
                </a:solidFill>
                <a:latin typeface="Calibri" pitchFamily="34" charset="0"/>
                <a:cs typeface="Calibri" pitchFamily="34" charset="0"/>
              </a:rPr>
              <a:t> </a:t>
            </a:r>
            <a:r>
              <a:rPr lang="en-US" sz="3400" u="sng" dirty="0" err="1" smtClean="0">
                <a:solidFill>
                  <a:srgbClr val="C00000"/>
                </a:solidFill>
                <a:latin typeface="Calibri" pitchFamily="34" charset="0"/>
                <a:cs typeface="Calibri" pitchFamily="34" charset="0"/>
              </a:rPr>
              <a:t>tretmana</a:t>
            </a:r>
            <a:endParaRPr lang="sr-Latn-RS" sz="3400" u="sng" dirty="0" smtClean="0">
              <a:solidFill>
                <a:srgbClr val="C00000"/>
              </a:solidFill>
              <a:latin typeface="Calibri" pitchFamily="34" charset="0"/>
              <a:cs typeface="Calibri" pitchFamily="34" charset="0"/>
            </a:endParaRPr>
          </a:p>
          <a:p>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CILJEVI Palijativnog zbrinjavanja </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Respiratornih bolesti</a:t>
            </a:r>
            <a:endParaRPr lang="en-US" sz="3600" dirty="0"/>
          </a:p>
        </p:txBody>
      </p:sp>
      <p:sp>
        <p:nvSpPr>
          <p:cNvPr id="3" name="Content Placeholder 2"/>
          <p:cNvSpPr>
            <a:spLocks noGrp="1"/>
          </p:cNvSpPr>
          <p:nvPr>
            <p:ph idx="1"/>
          </p:nvPr>
        </p:nvSpPr>
        <p:spPr>
          <a:xfrm>
            <a:off x="457200" y="1600200"/>
            <a:ext cx="8534400" cy="4525963"/>
          </a:xfrm>
        </p:spPr>
        <p:txBody>
          <a:bodyPr>
            <a:normAutofit/>
          </a:bodyPr>
          <a:lstStyle/>
          <a:p>
            <a:pPr>
              <a:spcBef>
                <a:spcPts val="687"/>
              </a:spcBef>
              <a:buClr>
                <a:srgbClr val="C00000"/>
              </a:buClr>
            </a:pPr>
            <a:endParaRPr lang="sr-Latn-RS" sz="2800" dirty="0" smtClean="0">
              <a:latin typeface="Calibri" pitchFamily="34" charset="0"/>
              <a:cs typeface="Calibri" pitchFamily="34" charset="0"/>
            </a:endParaRPr>
          </a:p>
          <a:p>
            <a:pPr>
              <a:spcBef>
                <a:spcPts val="687"/>
              </a:spcBef>
              <a:buClr>
                <a:srgbClr val="C00000"/>
              </a:buClr>
            </a:pPr>
            <a:r>
              <a:rPr lang="sr-Latn-RS" sz="2800" b="1" dirty="0" smtClean="0">
                <a:latin typeface="Calibri" pitchFamily="34" charset="0"/>
                <a:cs typeface="Calibri" pitchFamily="34" charset="0"/>
              </a:rPr>
              <a:t>G</a:t>
            </a:r>
            <a:r>
              <a:rPr lang="en-US" sz="2800" b="1" dirty="0" err="1" smtClean="0">
                <a:latin typeface="Calibri" pitchFamily="34" charset="0"/>
                <a:cs typeface="Calibri" pitchFamily="34" charset="0"/>
              </a:rPr>
              <a:t>lavni</a:t>
            </a:r>
            <a:r>
              <a:rPr lang="en-US" sz="2800" b="1" dirty="0" smtClean="0">
                <a:latin typeface="Calibri" pitchFamily="34" charset="0"/>
                <a:cs typeface="Calibri" pitchFamily="34" charset="0"/>
              </a:rPr>
              <a:t> </a:t>
            </a:r>
            <a:r>
              <a:rPr lang="en-US" sz="2800" b="1" dirty="0" err="1" smtClean="0">
                <a:latin typeface="Calibri" pitchFamily="34" charset="0"/>
                <a:cs typeface="Calibri" pitchFamily="34" charset="0"/>
              </a:rPr>
              <a:t>fokus</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rano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otkrivanje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egzacerbacija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bolesti</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 </a:t>
            </a:r>
            <a:r>
              <a:rPr lang="en-US" sz="2800" b="1" i="1" u="sng" dirty="0" err="1" smtClean="0">
                <a:solidFill>
                  <a:srgbClr val="0070C0"/>
                </a:solidFill>
                <a:effectLst>
                  <a:outerShdw blurRad="38100" dist="38100" dir="2700000" algn="tl">
                    <a:srgbClr val="000000">
                      <a:alpha val="43137"/>
                    </a:srgbClr>
                  </a:outerShdw>
                </a:effectLst>
                <a:latin typeface="Calibri" pitchFamily="34" charset="0"/>
                <a:cs typeface="Calibri" pitchFamily="34" charset="0"/>
              </a:rPr>
              <a:t>respiratorne</a:t>
            </a:r>
            <a:r>
              <a:rPr lang="en-US" sz="2800" b="1" i="1" u="sng" dirty="0" smtClean="0">
                <a:solidFill>
                  <a:srgbClr val="0070C0"/>
                </a:solidFill>
                <a:effectLst>
                  <a:outerShdw blurRad="38100" dist="38100" dir="2700000" algn="tl">
                    <a:srgbClr val="000000">
                      <a:alpha val="43137"/>
                    </a:srgbClr>
                  </a:outerShdw>
                </a:effectLst>
                <a:latin typeface="Calibri" pitchFamily="34" charset="0"/>
                <a:cs typeface="Calibri" pitchFamily="34" charset="0"/>
              </a:rPr>
              <a:t> </a:t>
            </a:r>
            <a:r>
              <a:rPr lang="en-US" sz="2800" b="1" i="1" u="sng" dirty="0" err="1" smtClean="0">
                <a:solidFill>
                  <a:srgbClr val="0070C0"/>
                </a:solidFill>
                <a:effectLst>
                  <a:outerShdw blurRad="38100" dist="38100" dir="2700000" algn="tl">
                    <a:srgbClr val="000000">
                      <a:alpha val="43137"/>
                    </a:srgbClr>
                  </a:outerShdw>
                </a:effectLst>
                <a:latin typeface="Calibri" pitchFamily="34" charset="0"/>
                <a:cs typeface="Calibri" pitchFamily="34" charset="0"/>
              </a:rPr>
              <a:t>dekompenzacije</a:t>
            </a:r>
            <a:r>
              <a:rPr lang="en-US" sz="2800" b="1" i="1" dirty="0" smtClean="0">
                <a:solidFill>
                  <a:srgbClr val="0070C0"/>
                </a:solidFill>
                <a:effectLst>
                  <a:outerShdw blurRad="38100" dist="38100" dir="2700000" algn="tl">
                    <a:srgbClr val="000000">
                      <a:alpha val="43137"/>
                    </a:srgbClr>
                  </a:outerShdw>
                </a:effectLst>
                <a:latin typeface="Calibri" pitchFamily="34" charset="0"/>
                <a:cs typeface="Calibri" pitchFamily="34" charset="0"/>
              </a:rPr>
              <a:t> </a:t>
            </a:r>
            <a:endParaRPr lang="sr-Latn-RS" sz="2800" b="1" i="1" dirty="0" smtClean="0">
              <a:solidFill>
                <a:srgbClr val="0070C0"/>
              </a:solidFill>
              <a:effectLst>
                <a:outerShdw blurRad="38100" dist="38100" dir="2700000" algn="tl">
                  <a:srgbClr val="000000">
                    <a:alpha val="43137"/>
                  </a:srgbClr>
                </a:outerShdw>
              </a:effectLst>
              <a:latin typeface="Calibri" pitchFamily="34" charset="0"/>
              <a:cs typeface="Calibri" pitchFamily="34" charset="0"/>
            </a:endParaRPr>
          </a:p>
          <a:p>
            <a:pPr>
              <a:spcBef>
                <a:spcPts val="687"/>
              </a:spcBef>
              <a:buClr>
                <a:srgbClr val="C00000"/>
              </a:buClr>
            </a:pPr>
            <a:endParaRPr lang="sr-Latn-RS" sz="2800" dirty="0" smtClean="0">
              <a:latin typeface="Calibri" pitchFamily="34" charset="0"/>
              <a:cs typeface="Calibri" pitchFamily="34" charset="0"/>
            </a:endParaRPr>
          </a:p>
          <a:p>
            <a:pPr>
              <a:spcBef>
                <a:spcPts val="687"/>
              </a:spcBef>
              <a:buClr>
                <a:srgbClr val="C00000"/>
              </a:buClr>
            </a:pPr>
            <a:r>
              <a:rPr lang="sr-Latn-RS" sz="2800" dirty="0" smtClean="0">
                <a:latin typeface="Calibri" pitchFamily="34" charset="0"/>
                <a:cs typeface="Calibri" pitchFamily="34" charset="0"/>
              </a:rPr>
              <a:t>b</a:t>
            </a:r>
            <a:r>
              <a:rPr lang="en-US" sz="2800" dirty="0" err="1" smtClean="0">
                <a:latin typeface="Calibri" pitchFamily="34" charset="0"/>
                <a:cs typeface="Calibri" pitchFamily="34" charset="0"/>
              </a:rPr>
              <a:t>lagovremen</a:t>
            </a:r>
            <a:r>
              <a:rPr lang="sr-Latn-RS" sz="2800" dirty="0" smtClean="0">
                <a:latin typeface="Calibri" pitchFamily="34" charset="0"/>
                <a:cs typeface="Calibri" pitchFamily="34" charset="0"/>
              </a:rPr>
              <a:t>a </a:t>
            </a:r>
            <a:r>
              <a:rPr lang="en-US" sz="2800" dirty="0" err="1" smtClean="0">
                <a:latin typeface="Calibri" pitchFamily="34" charset="0"/>
                <a:cs typeface="Calibri" pitchFamily="34" charset="0"/>
              </a:rPr>
              <a:t>intervencija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za</a:t>
            </a:r>
            <a:r>
              <a:rPr lang="en-US" sz="2800" dirty="0" smtClean="0">
                <a:latin typeface="Calibri" pitchFamily="34" charset="0"/>
                <a:cs typeface="Calibri" pitchFamily="34" charset="0"/>
              </a:rPr>
              <a:t> </a:t>
            </a:r>
            <a:r>
              <a:rPr lang="sr-Latn-RS" sz="2800"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rano </a:t>
            </a:r>
            <a:r>
              <a:rPr lang="en-US" sz="2800" i="1" u="sng"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ublažavanje</a:t>
            </a:r>
            <a:r>
              <a:rPr lang="en-US" sz="2800"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i="1" u="sng"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simptoma</a:t>
            </a: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izazvanih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progresijom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bolesti</a:t>
            </a:r>
            <a:endParaRPr lang="sr-Latn-RS" sz="2800" dirty="0" smtClean="0">
              <a:latin typeface="Calibri" pitchFamily="34" charset="0"/>
              <a:cs typeface="Calibri" pitchFamily="34" charset="0"/>
            </a:endParaRPr>
          </a:p>
          <a:p>
            <a:pPr>
              <a:spcBef>
                <a:spcPts val="687"/>
              </a:spcBef>
              <a:buClr>
                <a:srgbClr val="C00000"/>
              </a:buClr>
            </a:pPr>
            <a:endParaRPr lang="sr-Latn-RS" sz="2800"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spcBef>
                <a:spcPts val="687"/>
              </a:spcBef>
              <a:buClr>
                <a:srgbClr val="C00000"/>
              </a:buClr>
            </a:pPr>
            <a:r>
              <a:rPr lang="en-US" sz="2800" i="1" u="sng"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smanje</a:t>
            </a:r>
            <a:r>
              <a:rPr lang="sr-Latn-RS" sz="2800"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ne</a:t>
            </a:r>
            <a:r>
              <a:rPr lang="en-US" sz="2800"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i="1" u="sng"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anksioznost</a:t>
            </a:r>
            <a:r>
              <a:rPr lang="sr-Latn-RS" sz="2800" i="1" u="sng"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i</a:t>
            </a:r>
            <a:r>
              <a:rPr lang="en-U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latin typeface="Calibri" pitchFamily="34" charset="0"/>
                <a:cs typeface="Calibri" pitchFamily="34" charset="0"/>
              </a:rPr>
              <a:t>pacijenata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porodice</a:t>
            </a:r>
            <a:endParaRPr lang="sr-Latn-RS" sz="2800" dirty="0" smtClean="0">
              <a:latin typeface="Calibri" pitchFamily="34" charset="0"/>
              <a:cs typeface="Calibri" pitchFamily="34" charset="0"/>
            </a:endParaRPr>
          </a:p>
          <a:p>
            <a:endParaRPr lang="sr-Latn-RS" sz="2800" dirty="0" smtClean="0">
              <a:latin typeface="Calibri" pitchFamily="34" charset="0"/>
              <a:cs typeface="Calibri" pitchFamily="34" charset="0"/>
            </a:endParaRPr>
          </a:p>
          <a:p>
            <a:pPr algn="ctr"/>
            <a:endParaRPr lang="sr-Latn-RS" sz="2800" dirty="0" smtClean="0">
              <a:latin typeface="Calibri" pitchFamily="34" charset="0"/>
              <a:cs typeface="Calibri" pitchFamily="34" charset="0"/>
            </a:endParaRPr>
          </a:p>
          <a:p>
            <a:pPr algn="ctr">
              <a:buNone/>
            </a:pPr>
            <a:endParaRPr lang="en-US" sz="2800" dirty="0" smtClean="0">
              <a:latin typeface="Calibri" pitchFamily="34" charset="0"/>
              <a:cs typeface="Calibri" pitchFamily="34" charset="0"/>
            </a:endParaRPr>
          </a:p>
        </p:txBody>
      </p:sp>
      <p:sp>
        <p:nvSpPr>
          <p:cNvPr id="4" name="Right Arrow 3"/>
          <p:cNvSpPr/>
          <p:nvPr/>
        </p:nvSpPr>
        <p:spPr>
          <a:xfrm>
            <a:off x="2895600" y="2286000"/>
            <a:ext cx="838200" cy="304800"/>
          </a:xfrm>
          <a:prstGeom prst="rightArrow">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Antitusivni  tretman</a:t>
            </a:r>
            <a:endParaRPr lang="en-US" sz="4000" dirty="0"/>
          </a:p>
        </p:txBody>
      </p:sp>
      <p:sp>
        <p:nvSpPr>
          <p:cNvPr id="3" name="Content Placeholder 2"/>
          <p:cNvSpPr>
            <a:spLocks noGrp="1"/>
          </p:cNvSpPr>
          <p:nvPr>
            <p:ph idx="1"/>
          </p:nvPr>
        </p:nvSpPr>
        <p:spPr>
          <a:xfrm>
            <a:off x="457200" y="1600200"/>
            <a:ext cx="8382000" cy="4525963"/>
          </a:xfrm>
        </p:spPr>
        <p:txBody>
          <a:bodyPr>
            <a:normAutofit fontScale="85000" lnSpcReduction="20000"/>
          </a:bodyPr>
          <a:lstStyle/>
          <a:p>
            <a:pPr>
              <a:buNone/>
            </a:pPr>
            <a:r>
              <a:rPr lang="sr-Latn-RS" sz="2800" b="1" dirty="0" smtClean="0">
                <a:latin typeface="Calibri" pitchFamily="34" charset="0"/>
                <a:cs typeface="Calibri" pitchFamily="34" charset="0"/>
              </a:rPr>
              <a:t>Drugi antitusici </a:t>
            </a:r>
            <a:r>
              <a:rPr lang="sr-Latn-RS" sz="2800" dirty="0" smtClean="0">
                <a:latin typeface="Calibri" pitchFamily="34" charset="0"/>
                <a:cs typeface="Calibri" pitchFamily="34" charset="0"/>
              </a:rPr>
              <a:t>- </a:t>
            </a:r>
            <a:r>
              <a:rPr lang="pl-PL" sz="2800" dirty="0" smtClean="0">
                <a:latin typeface="Calibri" pitchFamily="34" charset="0"/>
                <a:cs typeface="Calibri" pitchFamily="34" charset="0"/>
              </a:rPr>
              <a:t>uzrok kašlja bronhospazam, inlamacija ili tumor...</a:t>
            </a:r>
            <a:endParaRPr lang="sr-Latn-RS" sz="2800" dirty="0" smtClean="0">
              <a:latin typeface="Calibri" pitchFamily="34" charset="0"/>
              <a:cs typeface="Calibri" pitchFamily="34" charset="0"/>
            </a:endParaRPr>
          </a:p>
          <a:p>
            <a:pPr>
              <a:buClr>
                <a:srgbClr val="C00000"/>
              </a:buClr>
            </a:pPr>
            <a:r>
              <a:rPr lang="en-US" sz="2800" dirty="0" err="1" smtClean="0">
                <a:solidFill>
                  <a:srgbClr val="C00000"/>
                </a:solidFill>
                <a:latin typeface="Calibri" pitchFamily="34" charset="0"/>
                <a:cs typeface="Calibri" pitchFamily="34" charset="0"/>
              </a:rPr>
              <a:t>Teofilin</a:t>
            </a:r>
            <a:endParaRPr lang="en-US" sz="2800" dirty="0" smtClean="0">
              <a:solidFill>
                <a:srgbClr val="C00000"/>
              </a:solidFill>
              <a:latin typeface="Calibri" pitchFamily="34" charset="0"/>
              <a:cs typeface="Calibri" pitchFamily="34" charset="0"/>
            </a:endParaRPr>
          </a:p>
          <a:p>
            <a:pPr>
              <a:buClr>
                <a:srgbClr val="C00000"/>
              </a:buClr>
            </a:pPr>
            <a:r>
              <a:rPr lang="el-GR" sz="2800" dirty="0" smtClean="0">
                <a:solidFill>
                  <a:srgbClr val="C00000"/>
                </a:solidFill>
                <a:latin typeface="Calibri" pitchFamily="34" charset="0"/>
                <a:cs typeface="Calibri" pitchFamily="34" charset="0"/>
              </a:rPr>
              <a:t>β2 </a:t>
            </a:r>
            <a:r>
              <a:rPr lang="sr-Latn-RS" sz="2800" dirty="0" smtClean="0">
                <a:solidFill>
                  <a:srgbClr val="C00000"/>
                </a:solidFill>
                <a:latin typeface="Calibri" pitchFamily="34" charset="0"/>
                <a:cs typeface="Calibri" pitchFamily="34" charset="0"/>
              </a:rPr>
              <a:t>- </a:t>
            </a:r>
            <a:r>
              <a:rPr lang="en-US" sz="2800" dirty="0" err="1" smtClean="0">
                <a:solidFill>
                  <a:srgbClr val="C00000"/>
                </a:solidFill>
                <a:latin typeface="Calibri" pitchFamily="34" charset="0"/>
                <a:cs typeface="Calibri" pitchFamily="34" charset="0"/>
              </a:rPr>
              <a:t>agonisti</a:t>
            </a:r>
            <a:endParaRPr lang="en-US" sz="2800" dirty="0" smtClean="0">
              <a:solidFill>
                <a:srgbClr val="C00000"/>
              </a:solidFill>
              <a:latin typeface="Calibri" pitchFamily="34" charset="0"/>
              <a:cs typeface="Calibri" pitchFamily="34" charset="0"/>
            </a:endParaRPr>
          </a:p>
          <a:p>
            <a:pPr>
              <a:buClr>
                <a:srgbClr val="C00000"/>
              </a:buClr>
            </a:pPr>
            <a:r>
              <a:rPr lang="en-US" sz="2800" dirty="0" smtClean="0">
                <a:latin typeface="Calibri" pitchFamily="34" charset="0"/>
                <a:cs typeface="Calibri" pitchFamily="34" charset="0"/>
              </a:rPr>
              <a:t>Anti-</a:t>
            </a:r>
            <a:r>
              <a:rPr lang="en-US" sz="2800" dirty="0" err="1" smtClean="0">
                <a:latin typeface="Calibri" pitchFamily="34" charset="0"/>
                <a:cs typeface="Calibri" pitchFamily="34" charset="0"/>
              </a:rPr>
              <a:t>inflamatorna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sredstva</a:t>
            </a:r>
            <a:r>
              <a:rPr lang="sr-Latn-RS" sz="2800" dirty="0" smtClean="0">
                <a:latin typeface="Calibri" pitchFamily="34" charset="0"/>
                <a:cs typeface="Calibri" pitchFamily="34" charset="0"/>
              </a:rPr>
              <a:t>: </a:t>
            </a:r>
            <a:r>
              <a:rPr lang="sr-Latn-RS" sz="2800" dirty="0" smtClean="0">
                <a:solidFill>
                  <a:srgbClr val="C00000"/>
                </a:solidFill>
                <a:latin typeface="Calibri" pitchFamily="34" charset="0"/>
                <a:cs typeface="Calibri" pitchFamily="34" charset="0"/>
              </a:rPr>
              <a:t>KS, </a:t>
            </a:r>
            <a:r>
              <a:rPr lang="en-US" sz="2800" dirty="0" err="1" smtClean="0">
                <a:solidFill>
                  <a:srgbClr val="C00000"/>
                </a:solidFill>
                <a:latin typeface="Calibri" pitchFamily="34" charset="0"/>
                <a:cs typeface="Calibri" pitchFamily="34" charset="0"/>
              </a:rPr>
              <a:t>Natrijum</a:t>
            </a:r>
            <a:r>
              <a:rPr lang="en-US" sz="2800" dirty="0" smtClean="0">
                <a:solidFill>
                  <a:srgbClr val="C00000"/>
                </a:solidFill>
                <a:latin typeface="Calibri" pitchFamily="34" charset="0"/>
                <a:cs typeface="Calibri" pitchFamily="34" charset="0"/>
              </a:rPr>
              <a:t> </a:t>
            </a:r>
            <a:r>
              <a:rPr lang="en-US" sz="2800" dirty="0" err="1" smtClean="0">
                <a:solidFill>
                  <a:srgbClr val="C00000"/>
                </a:solidFill>
                <a:latin typeface="Calibri" pitchFamily="34" charset="0"/>
                <a:cs typeface="Calibri" pitchFamily="34" charset="0"/>
              </a:rPr>
              <a:t>kromoglikat</a:t>
            </a:r>
            <a:endParaRPr lang="sr-Latn-RS" sz="2800" dirty="0" smtClean="0">
              <a:solidFill>
                <a:srgbClr val="C00000"/>
              </a:solidFill>
              <a:latin typeface="Calibri" pitchFamily="34" charset="0"/>
              <a:cs typeface="Calibri" pitchFamily="34" charset="0"/>
            </a:endParaRPr>
          </a:p>
          <a:p>
            <a:pPr>
              <a:buNone/>
            </a:pPr>
            <a:r>
              <a:rPr lang="en-US" sz="2800" i="1" dirty="0" err="1" smtClean="0">
                <a:latin typeface="Calibri" pitchFamily="34" charset="0"/>
                <a:cs typeface="Calibri" pitchFamily="34" charset="0"/>
              </a:rPr>
              <a:t>Steroidi</a:t>
            </a:r>
            <a:r>
              <a:rPr lang="en-US" sz="2800" i="1" dirty="0" smtClean="0">
                <a:latin typeface="Calibri" pitchFamily="34" charset="0"/>
                <a:cs typeface="Calibri" pitchFamily="34" charset="0"/>
              </a:rPr>
              <a:t>:</a:t>
            </a:r>
            <a:r>
              <a:rPr lang="sr-Latn-RS" sz="2800" dirty="0" smtClean="0">
                <a:latin typeface="Calibri" pitchFamily="34" charset="0"/>
                <a:cs typeface="Calibri" pitchFamily="34" charset="0"/>
              </a:rPr>
              <a:t>   </a:t>
            </a:r>
            <a:r>
              <a:rPr lang="en-US" sz="2800" dirty="0" smtClean="0">
                <a:latin typeface="Calibri" pitchFamily="34" charset="0"/>
                <a:cs typeface="Calibri" pitchFamily="34" charset="0"/>
              </a:rPr>
              <a:t>4–8mg </a:t>
            </a:r>
            <a:r>
              <a:rPr lang="en-US" sz="2800" dirty="0" err="1" smtClean="0">
                <a:latin typeface="Calibri" pitchFamily="34" charset="0"/>
                <a:cs typeface="Calibri" pitchFamily="34" charset="0"/>
              </a:rPr>
              <a:t>deksametazona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dnevno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za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smanjenje</a:t>
            </a:r>
            <a:r>
              <a:rPr lang="en-US" sz="2800" dirty="0" smtClean="0">
                <a:latin typeface="Calibri" pitchFamily="34" charset="0"/>
                <a:cs typeface="Calibri" pitchFamily="34" charset="0"/>
              </a:rPr>
              <a:t> edema </a:t>
            </a:r>
            <a:endParaRPr lang="sr-Latn-RS" sz="2800" dirty="0" smtClean="0">
              <a:latin typeface="Calibri" pitchFamily="34" charset="0"/>
              <a:cs typeface="Calibri" pitchFamily="34" charset="0"/>
            </a:endParaRPr>
          </a:p>
          <a:p>
            <a:pPr>
              <a:buNone/>
            </a:pPr>
            <a:r>
              <a:rPr lang="en-US" sz="2800" dirty="0" err="1" smtClean="0">
                <a:latin typeface="Calibri" pitchFamily="34" charset="0"/>
                <a:cs typeface="Calibri" pitchFamily="34" charset="0"/>
              </a:rPr>
              <a:t>oko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tumora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za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ubla</a:t>
            </a:r>
            <a:r>
              <a:rPr lang="sr-Latn-RS" sz="2800" dirty="0" smtClean="0">
                <a:latin typeface="Calibri" pitchFamily="34" charset="0"/>
                <a:cs typeface="Calibri" pitchFamily="34" charset="0"/>
              </a:rPr>
              <a:t>ž</a:t>
            </a:r>
            <a:r>
              <a:rPr lang="en-US" sz="2800" dirty="0" err="1" smtClean="0">
                <a:latin typeface="Calibri" pitchFamily="34" charset="0"/>
                <a:cs typeface="Calibri" pitchFamily="34" charset="0"/>
              </a:rPr>
              <a:t>avanje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bronhijalnog</a:t>
            </a:r>
            <a:r>
              <a:rPr lang="en-US" sz="2800" dirty="0" smtClean="0">
                <a:latin typeface="Calibri" pitchFamily="34" charset="0"/>
                <a:cs typeface="Calibri" pitchFamily="34" charset="0"/>
              </a:rPr>
              <a:t> edema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bronhijalnog</a:t>
            </a:r>
            <a:r>
              <a:rPr lang="en-US"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pPr>
              <a:buNone/>
            </a:pPr>
            <a:r>
              <a:rPr lang="en-US" sz="2800" dirty="0" err="1" smtClean="0">
                <a:latin typeface="Calibri" pitchFamily="34" charset="0"/>
                <a:cs typeface="Calibri" pitchFamily="34" charset="0"/>
              </a:rPr>
              <a:t>spazma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Steroidi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mogu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pomoći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kod</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limfangitisa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radiacionog</a:t>
            </a:r>
            <a:endParaRPr lang="sr-Latn-RS" sz="2800" dirty="0" smtClean="0">
              <a:latin typeface="Calibri" pitchFamily="34" charset="0"/>
              <a:cs typeface="Calibri" pitchFamily="34" charset="0"/>
            </a:endParaRPr>
          </a:p>
          <a:p>
            <a:pPr>
              <a:buNone/>
            </a:pPr>
            <a:r>
              <a:rPr lang="en-US" sz="2800" dirty="0" err="1" smtClean="0">
                <a:latin typeface="Calibri" pitchFamily="34" charset="0"/>
                <a:cs typeface="Calibri" pitchFamily="34" charset="0"/>
              </a:rPr>
              <a:t>pneumonitisa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koji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tako</a:t>
            </a:r>
            <a:r>
              <a:rPr lang="sr-Latn-RS" sz="2800" dirty="0" smtClean="0">
                <a:latin typeface="Calibri" pitchFamily="34" charset="0"/>
                <a:cs typeface="Calibri" pitchFamily="34" charset="0"/>
              </a:rPr>
              <a:t>dj</a:t>
            </a:r>
            <a:r>
              <a:rPr lang="en-US" sz="2800" dirty="0" smtClean="0">
                <a:latin typeface="Calibri" pitchFamily="34" charset="0"/>
                <a:cs typeface="Calibri" pitchFamily="34" charset="0"/>
              </a:rPr>
              <a:t>e </a:t>
            </a:r>
            <a:r>
              <a:rPr lang="en-US" sz="2800" dirty="0" err="1" smtClean="0">
                <a:latin typeface="Calibri" pitchFamily="34" charset="0"/>
                <a:cs typeface="Calibri" pitchFamily="34" charset="0"/>
              </a:rPr>
              <a:t>uzrokuju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kašalj</a:t>
            </a:r>
            <a:endParaRPr lang="sr-Latn-RS" sz="2800" dirty="0" smtClean="0">
              <a:latin typeface="Calibri" pitchFamily="34" charset="0"/>
              <a:cs typeface="Calibri" pitchFamily="34" charset="0"/>
            </a:endParaRPr>
          </a:p>
          <a:p>
            <a:pPr>
              <a:buNone/>
            </a:pPr>
            <a:endParaRPr lang="sr-Latn-RS" sz="2800" b="1" dirty="0" smtClean="0">
              <a:latin typeface="Calibri" pitchFamily="34" charset="0"/>
              <a:cs typeface="Calibri" pitchFamily="34" charset="0"/>
            </a:endParaRPr>
          </a:p>
          <a:p>
            <a:pPr>
              <a:buNone/>
            </a:pPr>
            <a:r>
              <a:rPr lang="en-US" sz="2800" b="1" dirty="0" err="1" smtClean="0">
                <a:latin typeface="Calibri" pitchFamily="34" charset="0"/>
                <a:cs typeface="Calibri" pitchFamily="34" charset="0"/>
              </a:rPr>
              <a:t>Antimuskari</a:t>
            </a:r>
            <a:r>
              <a:rPr lang="sr-Latn-RS" sz="2800" b="1" dirty="0" smtClean="0">
                <a:latin typeface="Calibri" pitchFamily="34" charset="0"/>
                <a:cs typeface="Calibri" pitchFamily="34" charset="0"/>
              </a:rPr>
              <a:t>nski lekovi </a:t>
            </a:r>
            <a:endParaRPr lang="sr-Latn-RS" sz="2800" dirty="0" smtClean="0">
              <a:latin typeface="Calibri" pitchFamily="34" charset="0"/>
              <a:cs typeface="Calibri" pitchFamily="34" charset="0"/>
            </a:endParaRPr>
          </a:p>
          <a:p>
            <a:pPr>
              <a:buNone/>
            </a:pPr>
            <a:r>
              <a:rPr lang="sr-Latn-RS" sz="2800" u="sng" dirty="0" smtClean="0">
                <a:solidFill>
                  <a:srgbClr val="C00000"/>
                </a:solidFill>
                <a:latin typeface="Calibri" pitchFamily="34" charset="0"/>
                <a:cs typeface="Calibri" pitchFamily="34" charset="0"/>
              </a:rPr>
              <a:t>I</a:t>
            </a:r>
            <a:r>
              <a:rPr lang="en-US" sz="2800" u="sng" dirty="0" err="1" smtClean="0">
                <a:solidFill>
                  <a:srgbClr val="C00000"/>
                </a:solidFill>
                <a:latin typeface="Calibri" pitchFamily="34" charset="0"/>
                <a:cs typeface="Calibri" pitchFamily="34" charset="0"/>
              </a:rPr>
              <a:t>pratropijum</a:t>
            </a:r>
            <a:r>
              <a:rPr lang="en-US" sz="2800" u="sng" dirty="0" smtClean="0">
                <a:solidFill>
                  <a:srgbClr val="C00000"/>
                </a:solidFill>
                <a:latin typeface="Calibri" pitchFamily="34" charset="0"/>
                <a:cs typeface="Calibri" pitchFamily="34" charset="0"/>
              </a:rPr>
              <a:t> </a:t>
            </a:r>
            <a:r>
              <a:rPr lang="en-US" sz="2800" u="sng" dirty="0" err="1" smtClean="0">
                <a:solidFill>
                  <a:srgbClr val="C00000"/>
                </a:solidFill>
                <a:latin typeface="Calibri" pitchFamily="34" charset="0"/>
                <a:cs typeface="Calibri" pitchFamily="34" charset="0"/>
              </a:rPr>
              <a:t>bromid</a:t>
            </a:r>
            <a:r>
              <a:rPr lang="sr-Latn-RS" sz="2800" dirty="0" smtClean="0">
                <a:latin typeface="Calibri" pitchFamily="34" charset="0"/>
                <a:cs typeface="Calibri" pitchFamily="34" charset="0"/>
              </a:rPr>
              <a:t>, s</a:t>
            </a:r>
            <a:r>
              <a:rPr lang="en-US" sz="2800" dirty="0" err="1" smtClean="0">
                <a:latin typeface="Calibri" pitchFamily="34" charset="0"/>
                <a:cs typeface="Calibri" pitchFamily="34" charset="0"/>
              </a:rPr>
              <a:t>manjuje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sekreciju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bez</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smanjenja</a:t>
            </a:r>
            <a:r>
              <a:rPr lang="en-US"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pPr>
              <a:buNone/>
            </a:pPr>
            <a:r>
              <a:rPr lang="en-US" sz="2800" dirty="0" err="1" smtClean="0">
                <a:latin typeface="Calibri" pitchFamily="34" charset="0"/>
                <a:cs typeface="Calibri" pitchFamily="34" charset="0"/>
              </a:rPr>
              <a:t>viskoziteta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sluzi</a:t>
            </a:r>
            <a:r>
              <a:rPr lang="sr-Latn-RS" sz="2800" dirty="0" smtClean="0">
                <a:latin typeface="Calibri" pitchFamily="34" charset="0"/>
                <a:cs typeface="Calibri" pitchFamily="34" charset="0"/>
              </a:rPr>
              <a:t>, d</a:t>
            </a:r>
            <a:r>
              <a:rPr lang="en-US" sz="2800" dirty="0" smtClean="0">
                <a:latin typeface="Calibri" pitchFamily="34" charset="0"/>
                <a:cs typeface="Calibri" pitchFamily="34" charset="0"/>
              </a:rPr>
              <a:t>ob</a:t>
            </a:r>
            <a:r>
              <a:rPr lang="sr-Latn-RS" sz="2800" dirty="0" smtClean="0">
                <a:latin typeface="Calibri" pitchFamily="34" charset="0"/>
                <a:cs typeface="Calibri" pitchFamily="34" charset="0"/>
              </a:rPr>
              <a:t>ar izbor</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kod</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hroničnog</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bronhitisa</a:t>
            </a:r>
            <a:endParaRPr lang="en-US" sz="2800" dirty="0" smtClean="0">
              <a:latin typeface="Calibri" pitchFamily="34" charset="0"/>
              <a:cs typeface="Calibri" pitchFamily="34" charset="0"/>
            </a:endParaRPr>
          </a:p>
          <a:p>
            <a:endParaRPr lang="en-US" dirty="0" smtClean="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Antitusivni  tretman</a:t>
            </a:r>
            <a:endParaRPr lang="en-US" dirty="0"/>
          </a:p>
        </p:txBody>
      </p:sp>
      <p:sp>
        <p:nvSpPr>
          <p:cNvPr id="3" name="Content Placeholder 2"/>
          <p:cNvSpPr>
            <a:spLocks noGrp="1"/>
          </p:cNvSpPr>
          <p:nvPr>
            <p:ph idx="1"/>
          </p:nvPr>
        </p:nvSpPr>
        <p:spPr/>
        <p:txBody>
          <a:bodyPr>
            <a:normAutofit/>
          </a:bodyPr>
          <a:lstStyle/>
          <a:p>
            <a:r>
              <a:rPr lang="vi-VN" sz="2800" dirty="0" smtClean="0">
                <a:latin typeface="Calibri" pitchFamily="34" charset="0"/>
                <a:cs typeface="Calibri" pitchFamily="34" charset="0"/>
              </a:rPr>
              <a:t>Analozi GABA </a:t>
            </a:r>
            <a:r>
              <a:rPr lang="sr-Latn-RS" sz="2800" dirty="0" smtClean="0">
                <a:latin typeface="Calibri" pitchFamily="34" charset="0"/>
                <a:cs typeface="Calibri" pitchFamily="34" charset="0"/>
              </a:rPr>
              <a:t>- </a:t>
            </a: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G</a:t>
            </a:r>
            <a:r>
              <a:rPr lang="vi-VN"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abapentin</a:t>
            </a:r>
            <a:r>
              <a:rPr lang="vi-VN" sz="2800" dirty="0" smtClean="0">
                <a:latin typeface="Calibri" pitchFamily="34" charset="0"/>
                <a:cs typeface="Calibri" pitchFamily="34" charset="0"/>
              </a:rPr>
              <a:t> i </a:t>
            </a: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t>
            </a:r>
            <a:r>
              <a:rPr lang="vi-VN"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regabalin</a:t>
            </a:r>
            <a:endParaRPr lang="vi-VN" sz="2800" dirty="0" smtClean="0">
              <a:latin typeface="Calibri" pitchFamily="34" charset="0"/>
              <a:cs typeface="Calibri" pitchFamily="34" charset="0"/>
            </a:endParaRPr>
          </a:p>
          <a:p>
            <a:r>
              <a:rPr lang="vi-VN" sz="2800" dirty="0" smtClean="0">
                <a:latin typeface="Calibri" pitchFamily="34" charset="0"/>
                <a:cs typeface="Calibri" pitchFamily="34" charset="0"/>
              </a:rPr>
              <a:t>postoje studije koje pokazuju prednosti njihove upotrebe u lečenju </a:t>
            </a:r>
            <a:r>
              <a:rPr lang="vi-VN"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hroničnog kašlja</a:t>
            </a:r>
            <a:r>
              <a:rPr lang="sr-Latn-RS" sz="2800" dirty="0" smtClean="0">
                <a:latin typeface="Calibri" pitchFamily="34" charset="0"/>
                <a:cs typeface="Calibri" pitchFamily="34" charset="0"/>
              </a:rPr>
              <a:t>, i</a:t>
            </a:r>
            <a:r>
              <a:rPr lang="vi-VN" sz="2800" dirty="0" smtClean="0">
                <a:latin typeface="Calibri" pitchFamily="34" charset="0"/>
                <a:cs typeface="Calibri" pitchFamily="34" charset="0"/>
              </a:rPr>
              <a:t>ako se </a:t>
            </a:r>
            <a:r>
              <a:rPr lang="sr-Latn-RS" sz="2800" dirty="0" smtClean="0">
                <a:latin typeface="Calibri" pitchFamily="34" charset="0"/>
                <a:cs typeface="Calibri" pitchFamily="34" charset="0"/>
              </a:rPr>
              <a:t>obično </a:t>
            </a:r>
            <a:r>
              <a:rPr lang="vi-VN" sz="2800" dirty="0" smtClean="0">
                <a:latin typeface="Calibri" pitchFamily="34" charset="0"/>
                <a:cs typeface="Calibri" pitchFamily="34" charset="0"/>
              </a:rPr>
              <a:t>ne propisuj</a:t>
            </a:r>
            <a:r>
              <a:rPr lang="sr-Latn-RS" sz="2800" dirty="0" smtClean="0">
                <a:latin typeface="Calibri" pitchFamily="34" charset="0"/>
                <a:cs typeface="Calibri" pitchFamily="34" charset="0"/>
              </a:rPr>
              <a:t>u</a:t>
            </a:r>
            <a:r>
              <a:rPr lang="vi-VN" sz="2800" dirty="0" smtClean="0">
                <a:latin typeface="Calibri" pitchFamily="34" charset="0"/>
                <a:cs typeface="Calibri" pitchFamily="34" charset="0"/>
              </a:rPr>
              <a:t> u tu svrhu</a:t>
            </a:r>
            <a:endParaRPr lang="sr-Latn-RS" sz="2800" dirty="0" smtClean="0">
              <a:latin typeface="Calibri" pitchFamily="34" charset="0"/>
              <a:cs typeface="Calibri" pitchFamily="34" charset="0"/>
            </a:endParaRPr>
          </a:p>
          <a:p>
            <a:endParaRPr lang="vi-VN" sz="2800" dirty="0" smtClean="0">
              <a:latin typeface="Calibri" pitchFamily="34" charset="0"/>
              <a:cs typeface="Calibri" pitchFamily="34" charset="0"/>
            </a:endParaRPr>
          </a:p>
          <a:p>
            <a:pPr>
              <a:buNone/>
            </a:pPr>
            <a:r>
              <a:rPr lang="vi-VN" sz="2800" dirty="0" smtClean="0">
                <a:latin typeface="Calibri" pitchFamily="34" charset="0"/>
                <a:cs typeface="Calibri" pitchFamily="34" charset="0"/>
              </a:rPr>
              <a:t>Početna doza </a:t>
            </a:r>
            <a:endParaRPr lang="sr-Latn-RS" sz="2800" dirty="0" smtClean="0">
              <a:latin typeface="Calibri" pitchFamily="34" charset="0"/>
              <a:cs typeface="Calibri" pitchFamily="34" charset="0"/>
            </a:endParaRPr>
          </a:p>
          <a:p>
            <a:r>
              <a:rPr lang="vi-VN" sz="2800" dirty="0" smtClean="0">
                <a:latin typeface="Calibri" pitchFamily="34" charset="0"/>
                <a:cs typeface="Calibri" pitchFamily="34" charset="0"/>
              </a:rPr>
              <a:t>gabapentina 300 mg/dan p</a:t>
            </a:r>
            <a:r>
              <a:rPr lang="sr-Latn-RS" sz="2800" dirty="0" smtClean="0">
                <a:latin typeface="Calibri" pitchFamily="34" charset="0"/>
                <a:cs typeface="Calibri" pitchFamily="34" charset="0"/>
              </a:rPr>
              <a:t>o.</a:t>
            </a:r>
            <a:r>
              <a:rPr lang="vi-VN" sz="2800" dirty="0" smtClean="0">
                <a:latin typeface="Calibri" pitchFamily="34" charset="0"/>
                <a:cs typeface="Calibri" pitchFamily="34" charset="0"/>
              </a:rPr>
              <a:t> (do 900mg/dan u 2-3 doze)</a:t>
            </a:r>
            <a:endParaRPr lang="sr-Latn-RS" sz="2800" dirty="0" smtClean="0">
              <a:latin typeface="Calibri" pitchFamily="34" charset="0"/>
              <a:cs typeface="Calibri" pitchFamily="34" charset="0"/>
            </a:endParaRPr>
          </a:p>
          <a:p>
            <a:r>
              <a:rPr lang="vi-VN" sz="2800" dirty="0" smtClean="0">
                <a:latin typeface="Calibri" pitchFamily="34" charset="0"/>
                <a:cs typeface="Calibri" pitchFamily="34" charset="0"/>
              </a:rPr>
              <a:t>pregabalina 75 mg/dan p</a:t>
            </a:r>
            <a:r>
              <a:rPr lang="sr-Latn-RS" sz="2800" dirty="0" smtClean="0">
                <a:latin typeface="Calibri" pitchFamily="34" charset="0"/>
                <a:cs typeface="Calibri" pitchFamily="34" charset="0"/>
              </a:rPr>
              <a:t>o.</a:t>
            </a:r>
            <a:r>
              <a:rPr lang="vi-VN" sz="2800" dirty="0" smtClean="0">
                <a:latin typeface="Calibri" pitchFamily="34" charset="0"/>
                <a:cs typeface="Calibri" pitchFamily="34" charset="0"/>
              </a:rPr>
              <a:t> (do 300mg/dan</a:t>
            </a:r>
            <a:r>
              <a:rPr lang="sr-Latn-RS" sz="2800" dirty="0" smtClean="0">
                <a:latin typeface="Calibri" pitchFamily="34" charset="0"/>
                <a:cs typeface="Calibri" pitchFamily="34" charset="0"/>
              </a:rPr>
              <a:t> </a:t>
            </a:r>
            <a:r>
              <a:rPr lang="vi-VN" sz="2800" dirty="0" smtClean="0">
                <a:latin typeface="Calibri" pitchFamily="34" charset="0"/>
                <a:cs typeface="Calibri" pitchFamily="34" charset="0"/>
              </a:rPr>
              <a:t>u </a:t>
            </a:r>
            <a:r>
              <a:rPr lang="sr-Latn-RS" sz="2800" dirty="0" smtClean="0">
                <a:latin typeface="Calibri" pitchFamily="34" charset="0"/>
                <a:cs typeface="Calibri" pitchFamily="34" charset="0"/>
              </a:rPr>
              <a:t>2</a:t>
            </a:r>
            <a:r>
              <a:rPr lang="vi-VN" sz="2800" dirty="0" smtClean="0">
                <a:latin typeface="Calibri" pitchFamily="34" charset="0"/>
                <a:cs typeface="Calibri" pitchFamily="34" charset="0"/>
              </a:rPr>
              <a:t> doze)</a:t>
            </a:r>
            <a:endParaRPr lang="en-US" sz="28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dirty="0" smtClean="0">
                <a:solidFill>
                  <a:srgbClr val="C00000"/>
                </a:solidFill>
                <a:latin typeface="Calibri" pitchFamily="34" charset="0"/>
                <a:cs typeface="Calibri" pitchFamily="34" charset="0"/>
              </a:rPr>
              <a:t>HEMOPTIZIJE</a:t>
            </a:r>
            <a:endParaRPr lang="en-US" dirty="0">
              <a:solidFill>
                <a:srgbClr val="C00000"/>
              </a:solidFill>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spcBef>
                <a:spcPts val="600"/>
              </a:spcBef>
              <a:buClr>
                <a:srgbClr val="C00000"/>
              </a:buClr>
            </a:pPr>
            <a:r>
              <a:rPr lang="en-US" sz="2800" dirty="0" err="1" smtClean="0">
                <a:latin typeface="Calibri" pitchFamily="34" charset="0"/>
                <a:cs typeface="Calibri" pitchFamily="34" charset="0"/>
              </a:rPr>
              <a:t>Većina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slučajeva</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blag</a:t>
            </a:r>
            <a:r>
              <a:rPr lang="sr-Latn-RS" sz="2800" dirty="0" smtClean="0">
                <a:latin typeface="Calibri" pitchFamily="34" charset="0"/>
                <a:cs typeface="Calibri" pitchFamily="34" charset="0"/>
              </a:rPr>
              <a:t>e</a:t>
            </a:r>
            <a:r>
              <a:rPr lang="en-US" sz="2800" dirty="0" smtClean="0">
                <a:latin typeface="Calibri" pitchFamily="34" charset="0"/>
                <a:cs typeface="Calibri" pitchFamily="34" charset="0"/>
              </a:rPr>
              <a:t> do </a:t>
            </a:r>
            <a:r>
              <a:rPr lang="en-US" sz="2800" dirty="0" err="1" smtClean="0">
                <a:latin typeface="Calibri" pitchFamily="34" charset="0"/>
                <a:cs typeface="Calibri" pitchFamily="34" charset="0"/>
              </a:rPr>
              <a:t>umeren</a:t>
            </a:r>
            <a:r>
              <a:rPr lang="sr-Latn-RS" sz="2800" dirty="0" smtClean="0">
                <a:latin typeface="Calibri" pitchFamily="34" charset="0"/>
                <a:cs typeface="Calibri" pitchFamily="34" charset="0"/>
              </a:rPr>
              <a:t>e</a:t>
            </a:r>
            <a:endParaRPr lang="en-US" sz="2800" dirty="0" smtClean="0">
              <a:latin typeface="Calibri" pitchFamily="34" charset="0"/>
              <a:cs typeface="Calibri" pitchFamily="34" charset="0"/>
            </a:endParaRPr>
          </a:p>
          <a:p>
            <a:pPr>
              <a:spcBef>
                <a:spcPts val="600"/>
              </a:spcBef>
              <a:buClr>
                <a:srgbClr val="C00000"/>
              </a:buClr>
            </a:pPr>
            <a:r>
              <a:rPr lang="en-US" sz="2800" dirty="0" smtClean="0">
                <a:latin typeface="Calibri" pitchFamily="34" charset="0"/>
                <a:cs typeface="Calibri" pitchFamily="34" charset="0"/>
              </a:rPr>
              <a:t> </a:t>
            </a:r>
            <a:r>
              <a:rPr lang="ru-RU" sz="2800" dirty="0" smtClean="0">
                <a:latin typeface="Calibri" pitchFamily="34" charset="0"/>
                <a:cs typeface="Calibri" pitchFamily="34" charset="0"/>
              </a:rPr>
              <a:t>&lt;20% </a:t>
            </a:r>
            <a:r>
              <a:rPr lang="sr-Latn-RS" sz="2800" dirty="0" smtClean="0">
                <a:latin typeface="Calibri" pitchFamily="34" charset="0"/>
                <a:cs typeface="Calibri" pitchFamily="34" charset="0"/>
              </a:rPr>
              <a:t>su masivne</a:t>
            </a:r>
            <a:r>
              <a:rPr lang="ru-RU" sz="2800" dirty="0" smtClean="0">
                <a:latin typeface="Calibri" pitchFamily="34" charset="0"/>
                <a:cs typeface="Calibri" pitchFamily="34" charset="0"/>
              </a:rPr>
              <a:t> (&gt; </a:t>
            </a:r>
            <a:r>
              <a:rPr lang="en-US" sz="2800" dirty="0" smtClean="0">
                <a:latin typeface="Calibri" pitchFamily="34" charset="0"/>
                <a:cs typeface="Calibri" pitchFamily="34" charset="0"/>
              </a:rPr>
              <a:t>500 c</a:t>
            </a:r>
            <a:r>
              <a:rPr lang="sr-Latn-RS" sz="2800" dirty="0" smtClean="0">
                <a:latin typeface="Calibri" pitchFamily="34" charset="0"/>
                <a:cs typeface="Calibri" pitchFamily="34" charset="0"/>
              </a:rPr>
              <a:t>m³</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dnevno</a:t>
            </a:r>
            <a:r>
              <a:rPr lang="en-US" sz="2800" dirty="0" smtClean="0">
                <a:latin typeface="Calibri" pitchFamily="34" charset="0"/>
                <a:cs typeface="Calibri" pitchFamily="34" charset="0"/>
              </a:rPr>
              <a:t>)</a:t>
            </a:r>
          </a:p>
          <a:p>
            <a:pPr>
              <a:spcBef>
                <a:spcPts val="600"/>
              </a:spcBef>
              <a:buClr>
                <a:srgbClr val="C00000"/>
              </a:buClr>
            </a:pPr>
            <a:r>
              <a:rPr lang="en-US" sz="2800" dirty="0" err="1" smtClean="0">
                <a:latin typeface="Calibri" pitchFamily="34" charset="0"/>
                <a:cs typeface="Calibri" pitchFamily="34" charset="0"/>
              </a:rPr>
              <a:t>Najčešći</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nemaligni </a:t>
            </a:r>
            <a:r>
              <a:rPr lang="en-US" sz="2800" dirty="0" err="1" smtClean="0">
                <a:latin typeface="Calibri" pitchFamily="34" charset="0"/>
                <a:cs typeface="Calibri" pitchFamily="34" charset="0"/>
              </a:rPr>
              <a:t>uzroci</a:t>
            </a:r>
            <a:endParaRPr lang="en-US" sz="2800" dirty="0" smtClean="0">
              <a:latin typeface="Calibri" pitchFamily="34" charset="0"/>
              <a:cs typeface="Calibri" pitchFamily="34" charset="0"/>
            </a:endParaRPr>
          </a:p>
          <a:p>
            <a:pPr>
              <a:spcBef>
                <a:spcPts val="600"/>
              </a:spcBef>
              <a:buNone/>
            </a:pPr>
            <a:r>
              <a:rPr lang="sr-Latn-RS" sz="3400" dirty="0" smtClean="0">
                <a:latin typeface="Calibri" pitchFamily="34" charset="0"/>
                <a:cs typeface="Calibri" pitchFamily="34" charset="0"/>
              </a:rPr>
              <a:t>      </a:t>
            </a: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Infekcija</a:t>
            </a:r>
            <a:r>
              <a:rPr lang="en-US" sz="2800" dirty="0" smtClean="0">
                <a:latin typeface="Calibri" pitchFamily="34" charset="0"/>
                <a:cs typeface="Calibri" pitchFamily="34" charset="0"/>
              </a:rPr>
              <a:t> ~ 80%</a:t>
            </a:r>
          </a:p>
          <a:p>
            <a:pPr>
              <a:spcBef>
                <a:spcPts val="600"/>
              </a:spcBef>
              <a:buNone/>
            </a:pPr>
            <a:r>
              <a:rPr lang="sr-Latn-RS" sz="3400" dirty="0" smtClean="0">
                <a:latin typeface="Calibri" pitchFamily="34" charset="0"/>
                <a:cs typeface="Calibri" pitchFamily="34" charset="0"/>
              </a:rPr>
              <a:t>       - </a:t>
            </a:r>
            <a:r>
              <a:rPr lang="en-US" sz="2400" dirty="0" smtClean="0">
                <a:latin typeface="Calibri" pitchFamily="34" charset="0"/>
                <a:cs typeface="Calibri" pitchFamily="34" charset="0"/>
              </a:rPr>
              <a:t>K</a:t>
            </a:r>
            <a:r>
              <a:rPr lang="sr-Latn-RS" sz="2400" dirty="0" smtClean="0">
                <a:latin typeface="Calibri" pitchFamily="34" charset="0"/>
                <a:cs typeface="Calibri" pitchFamily="34" charset="0"/>
              </a:rPr>
              <a:t>avernozna </a:t>
            </a:r>
            <a:r>
              <a:rPr lang="en-US" sz="2400" dirty="0" smtClean="0">
                <a:latin typeface="Calibri" pitchFamily="34" charset="0"/>
                <a:cs typeface="Calibri" pitchFamily="34" charset="0"/>
              </a:rPr>
              <a:t>TB</a:t>
            </a:r>
          </a:p>
          <a:p>
            <a:pPr>
              <a:spcBef>
                <a:spcPts val="600"/>
              </a:spcBef>
              <a:buNone/>
            </a:pPr>
            <a:r>
              <a:rPr lang="sr-Latn-RS" sz="2400" dirty="0" smtClean="0">
                <a:latin typeface="Calibri" pitchFamily="34" charset="0"/>
                <a:cs typeface="Calibri" pitchFamily="34" charset="0"/>
              </a:rPr>
              <a:t>          -  </a:t>
            </a:r>
            <a:r>
              <a:rPr lang="en-US" sz="2400" dirty="0" err="1" smtClean="0">
                <a:latin typeface="Calibri" pitchFamily="34" charset="0"/>
                <a:cs typeface="Calibri" pitchFamily="34" charset="0"/>
              </a:rPr>
              <a:t>Apsces</a:t>
            </a:r>
            <a:endParaRPr lang="en-US" sz="2400" dirty="0" smtClean="0">
              <a:latin typeface="Calibri" pitchFamily="34" charset="0"/>
              <a:cs typeface="Calibri" pitchFamily="34" charset="0"/>
            </a:endParaRPr>
          </a:p>
          <a:p>
            <a:pPr>
              <a:spcBef>
                <a:spcPts val="600"/>
              </a:spcBef>
              <a:buNone/>
            </a:pPr>
            <a:r>
              <a:rPr lang="sr-Latn-RS" sz="2400" dirty="0" smtClean="0">
                <a:latin typeface="Calibri" pitchFamily="34" charset="0"/>
                <a:cs typeface="Calibri" pitchFamily="34" charset="0"/>
              </a:rPr>
              <a:t>          -  </a:t>
            </a:r>
            <a:r>
              <a:rPr lang="en-US" sz="2400" dirty="0" err="1" smtClean="0">
                <a:latin typeface="Calibri" pitchFamily="34" charset="0"/>
                <a:cs typeface="Calibri" pitchFamily="34" charset="0"/>
              </a:rPr>
              <a:t>Bronhiektazije</a:t>
            </a:r>
            <a:endParaRPr lang="en-US" sz="2400" dirty="0" smtClean="0">
              <a:latin typeface="Calibri" pitchFamily="34" charset="0"/>
              <a:cs typeface="Calibri" pitchFamily="34" charset="0"/>
            </a:endParaRPr>
          </a:p>
          <a:p>
            <a:pPr>
              <a:spcBef>
                <a:spcPts val="600"/>
              </a:spcBef>
              <a:buClr>
                <a:srgbClr val="C00000"/>
              </a:buClr>
            </a:pPr>
            <a:r>
              <a:rPr lang="sr-Latn-RS" sz="3400" dirty="0" smtClean="0">
                <a:latin typeface="Calibri" pitchFamily="34" charset="0"/>
                <a:cs typeface="Calibri" pitchFamily="34" charset="0"/>
              </a:rPr>
              <a:t> </a:t>
            </a:r>
            <a:r>
              <a:rPr lang="en-US" sz="2800" dirty="0" smtClean="0">
                <a:latin typeface="Calibri" pitchFamily="34" charset="0"/>
                <a:cs typeface="Calibri" pitchFamily="34" charset="0"/>
              </a:rPr>
              <a:t>Malign</a:t>
            </a:r>
            <a:r>
              <a:rPr lang="sr-Latn-RS" sz="2800" dirty="0" smtClean="0">
                <a:latin typeface="Calibri" pitchFamily="34" charset="0"/>
                <a:cs typeface="Calibri" pitchFamily="34" charset="0"/>
              </a:rPr>
              <a:t>itet</a:t>
            </a:r>
            <a:r>
              <a:rPr lang="en-US" sz="2800" dirty="0" smtClean="0">
                <a:latin typeface="Calibri" pitchFamily="34" charset="0"/>
                <a:cs typeface="Calibri" pitchFamily="34" charset="0"/>
              </a:rPr>
              <a:t> ~ 20%</a:t>
            </a:r>
          </a:p>
          <a:p>
            <a:endParaRPr lang="sr-Latn-RS" sz="2800" dirty="0" smtClean="0">
              <a:latin typeface="Calibri" pitchFamily="34" charset="0"/>
              <a:cs typeface="Calibri" pitchFamily="34" charset="0"/>
            </a:endParaRPr>
          </a:p>
          <a:p>
            <a:pPr>
              <a:buNone/>
            </a:pPr>
            <a:endParaRPr lang="sr-Latn-RS" sz="4200" dirty="0" smtClean="0">
              <a:latin typeface="Calibri" pitchFamily="34" charset="0"/>
              <a:cs typeface="Calibri" pitchFamily="34" charset="0"/>
            </a:endParaRPr>
          </a:p>
          <a:p>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hemoptizija</a:t>
            </a:r>
            <a:endParaRPr lang="en-US" sz="36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fontScale="70000" lnSpcReduction="20000"/>
          </a:bodyPr>
          <a:lstStyle/>
          <a:p>
            <a:pPr>
              <a:buNone/>
            </a:pPr>
            <a:r>
              <a:rPr lang="sr-Latn-RS" sz="4000" dirty="0" smtClean="0">
                <a:latin typeface="Calibri" pitchFamily="34" charset="0"/>
                <a:cs typeface="Calibri" pitchFamily="34" charset="0"/>
              </a:rPr>
              <a:t>Procena</a:t>
            </a:r>
          </a:p>
          <a:p>
            <a:pPr>
              <a:buClr>
                <a:srgbClr val="C00000"/>
              </a:buClr>
              <a:buFont typeface="Wingdings" pitchFamily="2" charset="2"/>
              <a:buChar char="§"/>
            </a:pPr>
            <a:r>
              <a:rPr lang="sr-Latn-RS" sz="4000" dirty="0" smtClean="0">
                <a:latin typeface="Calibri" pitchFamily="34" charset="0"/>
                <a:cs typeface="Calibri" pitchFamily="34" charset="0"/>
              </a:rPr>
              <a:t>Anamneza</a:t>
            </a:r>
            <a:r>
              <a:rPr lang="en-US" sz="4000" dirty="0" smtClean="0">
                <a:latin typeface="Calibri" pitchFamily="34" charset="0"/>
                <a:cs typeface="Calibri" pitchFamily="34" charset="0"/>
              </a:rPr>
              <a:t> </a:t>
            </a:r>
            <a:r>
              <a:rPr lang="en-US" sz="4000" dirty="0" err="1" smtClean="0">
                <a:latin typeface="Calibri" pitchFamily="34" charset="0"/>
                <a:cs typeface="Calibri" pitchFamily="34" charset="0"/>
              </a:rPr>
              <a:t>i</a:t>
            </a:r>
            <a:r>
              <a:rPr lang="en-US" sz="4000" dirty="0" smtClean="0">
                <a:latin typeface="Calibri" pitchFamily="34" charset="0"/>
                <a:cs typeface="Calibri" pitchFamily="34" charset="0"/>
              </a:rPr>
              <a:t> </a:t>
            </a:r>
            <a:r>
              <a:rPr lang="en-US" sz="4000" dirty="0" err="1" smtClean="0">
                <a:latin typeface="Calibri" pitchFamily="34" charset="0"/>
                <a:cs typeface="Calibri" pitchFamily="34" charset="0"/>
              </a:rPr>
              <a:t>fizi</a:t>
            </a:r>
            <a:r>
              <a:rPr lang="sr-Latn-RS" sz="4000" dirty="0" smtClean="0">
                <a:latin typeface="Calibri" pitchFamily="34" charset="0"/>
                <a:cs typeface="Calibri" pitchFamily="34" charset="0"/>
              </a:rPr>
              <a:t>kalni</a:t>
            </a:r>
            <a:r>
              <a:rPr lang="en-US" sz="4000" dirty="0" smtClean="0">
                <a:latin typeface="Calibri" pitchFamily="34" charset="0"/>
                <a:cs typeface="Calibri" pitchFamily="34" charset="0"/>
              </a:rPr>
              <a:t> </a:t>
            </a:r>
            <a:r>
              <a:rPr lang="en-US" sz="4000" dirty="0" err="1" smtClean="0">
                <a:latin typeface="Calibri" pitchFamily="34" charset="0"/>
                <a:cs typeface="Calibri" pitchFamily="34" charset="0"/>
              </a:rPr>
              <a:t>pregled</a:t>
            </a:r>
            <a:endParaRPr lang="en-US" sz="4000" dirty="0" smtClean="0">
              <a:latin typeface="Calibri" pitchFamily="34" charset="0"/>
              <a:cs typeface="Calibri" pitchFamily="34" charset="0"/>
            </a:endParaRPr>
          </a:p>
          <a:p>
            <a:pPr>
              <a:buClr>
                <a:srgbClr val="C00000"/>
              </a:buClr>
              <a:buFont typeface="Wingdings" pitchFamily="2" charset="2"/>
              <a:buChar char="§"/>
            </a:pPr>
            <a:r>
              <a:rPr lang="en-US" sz="4000" dirty="0" err="1" smtClean="0">
                <a:latin typeface="Calibri" pitchFamily="34" charset="0"/>
                <a:cs typeface="Calibri" pitchFamily="34" charset="0"/>
              </a:rPr>
              <a:t>Ispitivanje</a:t>
            </a:r>
            <a:r>
              <a:rPr lang="en-US" sz="4000" dirty="0" smtClean="0">
                <a:latin typeface="Calibri" pitchFamily="34" charset="0"/>
                <a:cs typeface="Calibri" pitchFamily="34" charset="0"/>
              </a:rPr>
              <a:t> </a:t>
            </a:r>
            <a:r>
              <a:rPr lang="en-US" sz="4000" dirty="0" err="1" smtClean="0">
                <a:latin typeface="Calibri" pitchFamily="34" charset="0"/>
                <a:cs typeface="Calibri" pitchFamily="34" charset="0"/>
              </a:rPr>
              <a:t>sputuma</a:t>
            </a:r>
            <a:endParaRPr lang="en-US" sz="4000" dirty="0" smtClean="0">
              <a:latin typeface="Calibri" pitchFamily="34" charset="0"/>
              <a:cs typeface="Calibri" pitchFamily="34" charset="0"/>
            </a:endParaRPr>
          </a:p>
          <a:p>
            <a:pPr>
              <a:buNone/>
            </a:pPr>
            <a:r>
              <a:rPr lang="sr-Latn-RS" sz="3100" dirty="0" smtClean="0">
                <a:latin typeface="Calibri" pitchFamily="34" charset="0"/>
                <a:cs typeface="Calibri" pitchFamily="34" charset="0"/>
              </a:rPr>
              <a:t>        - </a:t>
            </a:r>
            <a:r>
              <a:rPr lang="en-US" sz="3100" dirty="0" err="1" smtClean="0">
                <a:latin typeface="Calibri" pitchFamily="34" charset="0"/>
                <a:cs typeface="Calibri" pitchFamily="34" charset="0"/>
              </a:rPr>
              <a:t>Prisustvo</a:t>
            </a:r>
            <a:r>
              <a:rPr lang="en-US" sz="3100" dirty="0" smtClean="0">
                <a:latin typeface="Calibri" pitchFamily="34" charset="0"/>
                <a:cs typeface="Calibri" pitchFamily="34" charset="0"/>
              </a:rPr>
              <a:t> </a:t>
            </a:r>
            <a:r>
              <a:rPr lang="en-US" sz="3100" dirty="0" err="1" smtClean="0">
                <a:latin typeface="Calibri" pitchFamily="34" charset="0"/>
                <a:cs typeface="Calibri" pitchFamily="34" charset="0"/>
              </a:rPr>
              <a:t>čestica</a:t>
            </a:r>
            <a:r>
              <a:rPr lang="en-US" sz="3100" dirty="0" smtClean="0">
                <a:latin typeface="Calibri" pitchFamily="34" charset="0"/>
                <a:cs typeface="Calibri" pitchFamily="34" charset="0"/>
              </a:rPr>
              <a:t> </a:t>
            </a:r>
            <a:r>
              <a:rPr lang="en-US" sz="3100" dirty="0" err="1" smtClean="0">
                <a:latin typeface="Calibri" pitchFamily="34" charset="0"/>
                <a:cs typeface="Calibri" pitchFamily="34" charset="0"/>
              </a:rPr>
              <a:t>hrane</a:t>
            </a:r>
            <a:endParaRPr lang="sr-Latn-RS" sz="3100" dirty="0" smtClean="0">
              <a:latin typeface="Calibri" pitchFamily="34" charset="0"/>
              <a:cs typeface="Calibri" pitchFamily="34" charset="0"/>
            </a:endParaRPr>
          </a:p>
          <a:p>
            <a:pPr>
              <a:buNone/>
            </a:pPr>
            <a:r>
              <a:rPr lang="sr-Latn-RS" sz="3100" dirty="0" smtClean="0">
                <a:latin typeface="Calibri" pitchFamily="34" charset="0"/>
                <a:cs typeface="Calibri" pitchFamily="34" charset="0"/>
              </a:rPr>
              <a:t>             </a:t>
            </a:r>
            <a:r>
              <a:rPr lang="sr-Latn-RS" sz="2900" dirty="0" smtClean="0">
                <a:latin typeface="Calibri" pitchFamily="34" charset="0"/>
                <a:cs typeface="Calibri" pitchFamily="34" charset="0"/>
              </a:rPr>
              <a:t>» </a:t>
            </a:r>
            <a:r>
              <a:rPr lang="en-US" sz="2900" dirty="0" err="1" smtClean="0">
                <a:latin typeface="Calibri" pitchFamily="34" charset="0"/>
                <a:cs typeface="Calibri" pitchFamily="34" charset="0"/>
              </a:rPr>
              <a:t>Hematemeza</a:t>
            </a:r>
            <a:endParaRPr lang="en-US" sz="2900" dirty="0" smtClean="0">
              <a:latin typeface="Calibri" pitchFamily="34" charset="0"/>
              <a:cs typeface="Calibri" pitchFamily="34" charset="0"/>
            </a:endParaRPr>
          </a:p>
          <a:p>
            <a:pPr>
              <a:buNone/>
            </a:pPr>
            <a:r>
              <a:rPr lang="sr-Latn-RS" sz="2900" dirty="0" smtClean="0">
                <a:latin typeface="Calibri" pitchFamily="34" charset="0"/>
                <a:cs typeface="Calibri" pitchFamily="34" charset="0"/>
              </a:rPr>
              <a:t>               » </a:t>
            </a:r>
            <a:r>
              <a:rPr lang="en-US" sz="2900" dirty="0" smtClean="0">
                <a:latin typeface="Calibri" pitchFamily="34" charset="0"/>
                <a:cs typeface="Calibri" pitchFamily="34" charset="0"/>
              </a:rPr>
              <a:t>T/E fistula</a:t>
            </a:r>
          </a:p>
          <a:p>
            <a:pPr>
              <a:buNone/>
            </a:pPr>
            <a:r>
              <a:rPr lang="sr-Latn-RS" dirty="0" smtClean="0"/>
              <a:t>        - </a:t>
            </a:r>
            <a:r>
              <a:rPr lang="en-US" dirty="0" smtClean="0"/>
              <a:t>Purulent sputum</a:t>
            </a:r>
          </a:p>
          <a:p>
            <a:pPr>
              <a:buNone/>
            </a:pPr>
            <a:r>
              <a:rPr lang="sr-Latn-RS" sz="2900" dirty="0" smtClean="0">
                <a:latin typeface="Calibri" pitchFamily="34" charset="0"/>
                <a:cs typeface="Calibri" pitchFamily="34" charset="0"/>
              </a:rPr>
              <a:t>               » </a:t>
            </a:r>
            <a:r>
              <a:rPr lang="en-US" sz="2900" dirty="0" err="1" smtClean="0">
                <a:latin typeface="Calibri" pitchFamily="34" charset="0"/>
                <a:cs typeface="Calibri" pitchFamily="34" charset="0"/>
              </a:rPr>
              <a:t>Infekcija</a:t>
            </a:r>
            <a:endParaRPr lang="en-US" sz="2900" dirty="0" smtClean="0">
              <a:latin typeface="Calibri" pitchFamily="34" charset="0"/>
              <a:cs typeface="Calibri" pitchFamily="34" charset="0"/>
            </a:endParaRPr>
          </a:p>
          <a:p>
            <a:pPr>
              <a:buClr>
                <a:srgbClr val="C00000"/>
              </a:buClr>
              <a:buFont typeface="Wingdings" pitchFamily="2" charset="2"/>
              <a:buChar char="§"/>
            </a:pPr>
            <a:r>
              <a:rPr lang="en-US" sz="4000" dirty="0" err="1" smtClean="0"/>
              <a:t>Laboratorijske</a:t>
            </a:r>
            <a:r>
              <a:rPr lang="en-US" sz="4000" dirty="0" smtClean="0"/>
              <a:t> </a:t>
            </a:r>
            <a:r>
              <a:rPr lang="en-US" sz="4000" dirty="0" err="1" smtClean="0"/>
              <a:t>i</a:t>
            </a:r>
            <a:r>
              <a:rPr lang="en-US" sz="4000" dirty="0" smtClean="0"/>
              <a:t> </a:t>
            </a:r>
            <a:r>
              <a:rPr lang="en-US" sz="4000" dirty="0" err="1" smtClean="0"/>
              <a:t>rendgenske</a:t>
            </a:r>
            <a:r>
              <a:rPr lang="en-US" sz="4000" dirty="0" smtClean="0"/>
              <a:t> </a:t>
            </a:r>
            <a:r>
              <a:rPr lang="en-US" sz="4000" dirty="0" err="1" smtClean="0"/>
              <a:t>studije</a:t>
            </a:r>
            <a:endParaRPr lang="en-US" sz="4000" dirty="0" smtClean="0"/>
          </a:p>
          <a:p>
            <a:pPr>
              <a:buNone/>
            </a:pPr>
            <a:r>
              <a:rPr lang="sr-Latn-RS" dirty="0" smtClean="0">
                <a:latin typeface="Calibri" pitchFamily="34" charset="0"/>
                <a:cs typeface="Calibri" pitchFamily="34" charset="0"/>
              </a:rPr>
              <a:t>         - radiografija g</a:t>
            </a:r>
            <a:r>
              <a:rPr lang="en-US" dirty="0" smtClean="0">
                <a:latin typeface="Calibri" pitchFamily="34" charset="0"/>
                <a:cs typeface="Calibri" pitchFamily="34" charset="0"/>
              </a:rPr>
              <a:t>r</a:t>
            </a:r>
            <a:r>
              <a:rPr lang="sr-Latn-RS" dirty="0" smtClean="0">
                <a:latin typeface="Calibri" pitchFamily="34" charset="0"/>
                <a:cs typeface="Calibri" pitchFamily="34" charset="0"/>
              </a:rPr>
              <a:t>. </a:t>
            </a:r>
            <a:r>
              <a:rPr lang="en-US" dirty="0" err="1" smtClean="0">
                <a:latin typeface="Calibri" pitchFamily="34" charset="0"/>
                <a:cs typeface="Calibri" pitchFamily="34" charset="0"/>
              </a:rPr>
              <a:t>koša</a:t>
            </a:r>
            <a:endParaRPr lang="en-US" dirty="0" smtClean="0">
              <a:latin typeface="Calibri" pitchFamily="34" charset="0"/>
              <a:cs typeface="Calibri" pitchFamily="34" charset="0"/>
            </a:endParaRPr>
          </a:p>
          <a:p>
            <a:pPr>
              <a:buNone/>
            </a:pPr>
            <a:r>
              <a:rPr lang="sr-Latn-RS" dirty="0" smtClean="0">
                <a:latin typeface="Calibri" pitchFamily="34" charset="0"/>
                <a:cs typeface="Calibri" pitchFamily="34" charset="0"/>
              </a:rPr>
              <a:t>         - </a:t>
            </a:r>
            <a:r>
              <a:rPr lang="en-US" dirty="0" smtClean="0">
                <a:latin typeface="Calibri" pitchFamily="34" charset="0"/>
                <a:cs typeface="Calibri" pitchFamily="34" charset="0"/>
              </a:rPr>
              <a:t>CT </a:t>
            </a:r>
            <a:r>
              <a:rPr lang="en-US" dirty="0" err="1" smtClean="0">
                <a:latin typeface="Calibri" pitchFamily="34" charset="0"/>
                <a:cs typeface="Calibri" pitchFamily="34" charset="0"/>
              </a:rPr>
              <a:t>sa</a:t>
            </a:r>
            <a:r>
              <a:rPr lang="en-US" dirty="0" smtClean="0">
                <a:latin typeface="Calibri" pitchFamily="34" charset="0"/>
                <a:cs typeface="Calibri" pitchFamily="34" charset="0"/>
              </a:rPr>
              <a:t> </a:t>
            </a:r>
            <a:r>
              <a:rPr lang="en-US" dirty="0" err="1" smtClean="0">
                <a:latin typeface="Calibri" pitchFamily="34" charset="0"/>
                <a:cs typeface="Calibri" pitchFamily="34" charset="0"/>
              </a:rPr>
              <a:t>kontrastom</a:t>
            </a:r>
            <a:endParaRPr lang="en-US" dirty="0" smtClean="0">
              <a:latin typeface="Calibri" pitchFamily="34" charset="0"/>
              <a:cs typeface="Calibri" pitchFamily="34" charset="0"/>
            </a:endParaRPr>
          </a:p>
          <a:p>
            <a:pPr>
              <a:buNone/>
            </a:pPr>
            <a:r>
              <a:rPr lang="sr-Latn-RS" dirty="0" smtClean="0">
                <a:latin typeface="Calibri" pitchFamily="34" charset="0"/>
                <a:cs typeface="Calibri" pitchFamily="34" charset="0"/>
              </a:rPr>
              <a:t>         - a</a:t>
            </a:r>
            <a:r>
              <a:rPr lang="en-US" dirty="0" err="1" smtClean="0">
                <a:latin typeface="Calibri" pitchFamily="34" charset="0"/>
                <a:cs typeface="Calibri" pitchFamily="34" charset="0"/>
              </a:rPr>
              <a:t>rteriogr</a:t>
            </a:r>
            <a:r>
              <a:rPr lang="sr-Latn-RS" dirty="0" smtClean="0">
                <a:latin typeface="Calibri" pitchFamily="34" charset="0"/>
                <a:cs typeface="Calibri" pitchFamily="34" charset="0"/>
              </a:rPr>
              <a:t>afija</a:t>
            </a:r>
            <a:r>
              <a:rPr lang="en-US" dirty="0" smtClean="0">
                <a:latin typeface="Calibri" pitchFamily="34" charset="0"/>
                <a:cs typeface="Calibri" pitchFamily="34" charset="0"/>
              </a:rPr>
              <a:t> </a:t>
            </a:r>
            <a:r>
              <a:rPr lang="en-US" dirty="0" err="1" smtClean="0">
                <a:latin typeface="Calibri" pitchFamily="34" charset="0"/>
                <a:cs typeface="Calibri" pitchFamily="34" charset="0"/>
              </a:rPr>
              <a:t>bronhijalne</a:t>
            </a:r>
            <a:r>
              <a:rPr lang="en-US" dirty="0" smtClean="0">
                <a:latin typeface="Calibri" pitchFamily="34" charset="0"/>
                <a:cs typeface="Calibri" pitchFamily="34" charset="0"/>
              </a:rPr>
              <a:t> </a:t>
            </a:r>
            <a:r>
              <a:rPr lang="en-US" dirty="0" err="1" smtClean="0">
                <a:latin typeface="Calibri" pitchFamily="34" charset="0"/>
                <a:cs typeface="Calibri" pitchFamily="34" charset="0"/>
              </a:rPr>
              <a:t>arterije</a:t>
            </a:r>
            <a:r>
              <a:rPr lang="en-US" dirty="0" smtClean="0">
                <a:latin typeface="Calibri" pitchFamily="34" charset="0"/>
                <a:cs typeface="Calibri" pitchFamily="34" charset="0"/>
              </a:rPr>
              <a:t> </a:t>
            </a:r>
            <a:r>
              <a:rPr lang="en-US" dirty="0" err="1" smtClean="0">
                <a:latin typeface="Calibri" pitchFamily="34" charset="0"/>
                <a:cs typeface="Calibri" pitchFamily="34" charset="0"/>
              </a:rPr>
              <a:t>ili</a:t>
            </a:r>
            <a:r>
              <a:rPr lang="en-US" dirty="0" smtClean="0">
                <a:latin typeface="Calibri" pitchFamily="34" charset="0"/>
                <a:cs typeface="Calibri" pitchFamily="34" charset="0"/>
              </a:rPr>
              <a:t> </a:t>
            </a:r>
            <a:r>
              <a:rPr lang="en-US" dirty="0" err="1" smtClean="0">
                <a:latin typeface="Calibri" pitchFamily="34" charset="0"/>
                <a:cs typeface="Calibri" pitchFamily="34" charset="0"/>
              </a:rPr>
              <a:t>plućne</a:t>
            </a:r>
            <a:r>
              <a:rPr lang="en-US" dirty="0" smtClean="0">
                <a:latin typeface="Calibri" pitchFamily="34" charset="0"/>
                <a:cs typeface="Calibri" pitchFamily="34" charset="0"/>
              </a:rPr>
              <a:t> </a:t>
            </a:r>
            <a:r>
              <a:rPr lang="en-US" dirty="0" err="1" smtClean="0">
                <a:latin typeface="Calibri" pitchFamily="34" charset="0"/>
                <a:cs typeface="Calibri" pitchFamily="34" charset="0"/>
              </a:rPr>
              <a:t>arterije</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hemoptizija</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Pacijent ne želi agresivno lečenje</a:t>
            </a:r>
            <a:endParaRPr lang="en-US" sz="36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endParaRPr lang="sr-Latn-RS" sz="2800" dirty="0" smtClean="0">
              <a:latin typeface="Calibri" pitchFamily="34" charset="0"/>
              <a:cs typeface="Calibri" pitchFamily="34" charset="0"/>
            </a:endParaRPr>
          </a:p>
          <a:p>
            <a:r>
              <a:rPr lang="sr-Latn-RS" sz="2400" dirty="0" smtClean="0">
                <a:latin typeface="Calibri" pitchFamily="34" charset="0"/>
                <a:cs typeface="Calibri" pitchFamily="34" charset="0"/>
              </a:rPr>
              <a:t>P</a:t>
            </a:r>
            <a:r>
              <a:rPr lang="vi-VN" sz="2400" dirty="0" smtClean="0">
                <a:latin typeface="Calibri" pitchFamily="34" charset="0"/>
                <a:cs typeface="Calibri" pitchFamily="34" charset="0"/>
              </a:rPr>
              <a:t>odučavanje </a:t>
            </a:r>
            <a:r>
              <a:rPr lang="sr-Latn-RS" sz="2400" dirty="0" smtClean="0">
                <a:latin typeface="Calibri" pitchFamily="34" charset="0"/>
                <a:cs typeface="Calibri" pitchFamily="34" charset="0"/>
              </a:rPr>
              <a:t>članova porodice </a:t>
            </a:r>
            <a:r>
              <a:rPr lang="vi-VN" sz="2400" dirty="0" smtClean="0">
                <a:latin typeface="Calibri" pitchFamily="34" charset="0"/>
                <a:cs typeface="Calibri" pitchFamily="34" charset="0"/>
              </a:rPr>
              <a:t>o tome šta da rade ako dođe do mas</a:t>
            </a:r>
            <a:r>
              <a:rPr lang="sr-Latn-RS" sz="2400" dirty="0" smtClean="0">
                <a:latin typeface="Calibri" pitchFamily="34" charset="0"/>
                <a:cs typeface="Calibri" pitchFamily="34" charset="0"/>
              </a:rPr>
              <a:t>i</a:t>
            </a:r>
            <a:r>
              <a:rPr lang="vi-VN" sz="2400" dirty="0" smtClean="0">
                <a:latin typeface="Calibri" pitchFamily="34" charset="0"/>
                <a:cs typeface="Calibri" pitchFamily="34" charset="0"/>
              </a:rPr>
              <a:t>vn</a:t>
            </a:r>
            <a:r>
              <a:rPr lang="sr-Latn-RS" sz="2400" dirty="0" smtClean="0">
                <a:latin typeface="Calibri" pitchFamily="34" charset="0"/>
                <a:cs typeface="Calibri" pitchFamily="34" charset="0"/>
              </a:rPr>
              <a:t>ih</a:t>
            </a:r>
            <a:r>
              <a:rPr lang="vi-VN" sz="2400" dirty="0" smtClean="0">
                <a:latin typeface="Calibri" pitchFamily="34" charset="0"/>
                <a:cs typeface="Calibri" pitchFamily="34" charset="0"/>
              </a:rPr>
              <a:t> hemoptiz</a:t>
            </a:r>
            <a:r>
              <a:rPr lang="sr-Latn-RS" sz="2400" dirty="0" smtClean="0">
                <a:latin typeface="Calibri" pitchFamily="34" charset="0"/>
                <a:cs typeface="Calibri" pitchFamily="34" charset="0"/>
              </a:rPr>
              <a:t>ija</a:t>
            </a:r>
          </a:p>
          <a:p>
            <a:r>
              <a:rPr lang="sr-Latn-RS" sz="2400" dirty="0" smtClean="0">
                <a:latin typeface="Calibri" pitchFamily="34" charset="0"/>
                <a:cs typeface="Calibri" pitchFamily="34" charset="0"/>
              </a:rPr>
              <a:t>Ako je moguće, t</a:t>
            </a:r>
            <a:r>
              <a:rPr lang="en-US" sz="2400" dirty="0" err="1" smtClean="0">
                <a:latin typeface="Calibri" pitchFamily="34" charset="0"/>
                <a:cs typeface="Calibri" pitchFamily="34" charset="0"/>
              </a:rPr>
              <a:t>rebalo</a:t>
            </a:r>
            <a:r>
              <a:rPr lang="en-US" sz="2400" dirty="0" smtClean="0">
                <a:latin typeface="Calibri" pitchFamily="34" charset="0"/>
                <a:cs typeface="Calibri" pitchFamily="34" charset="0"/>
              </a:rPr>
              <a:t> bi </a:t>
            </a:r>
            <a:r>
              <a:rPr lang="en-US" sz="2400" dirty="0" err="1" smtClean="0">
                <a:latin typeface="Calibri" pitchFamily="34" charset="0"/>
                <a:cs typeface="Calibri" pitchFamily="34" charset="0"/>
              </a:rPr>
              <a:t>da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postoji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brz</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pristup</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morfijumu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anksioliticima</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Lorazepam</a:t>
            </a:r>
            <a:r>
              <a:rPr lang="sr-Latn-RS" sz="2400" dirty="0" smtClean="0">
                <a:latin typeface="Calibri" pitchFamily="34" charset="0"/>
                <a:cs typeface="Calibri" pitchFamily="34" charset="0"/>
              </a:rPr>
              <a:t>, </a:t>
            </a:r>
            <a:r>
              <a:rPr lang="en-US" sz="2400" dirty="0" smtClean="0">
                <a:latin typeface="Calibri" pitchFamily="34" charset="0"/>
                <a:cs typeface="Calibri" pitchFamily="34" charset="0"/>
              </a:rPr>
              <a:t>Diazepam</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Midazolam</a:t>
            </a:r>
            <a:r>
              <a:rPr lang="sr-Latn-RS" sz="2400" dirty="0" smtClean="0">
                <a:latin typeface="Calibri" pitchFamily="34" charset="0"/>
                <a:cs typeface="Calibri" pitchFamily="34" charset="0"/>
              </a:rPr>
              <a:t>)</a:t>
            </a:r>
            <a:r>
              <a:rPr lang="en-US" sz="2400" dirty="0" smtClean="0">
                <a:latin typeface="Calibri" pitchFamily="34" charset="0"/>
                <a:cs typeface="Calibri" pitchFamily="34" charset="0"/>
              </a:rPr>
              <a:t> u </a:t>
            </a:r>
            <a:r>
              <a:rPr lang="en-US" sz="2400" dirty="0" err="1" smtClean="0">
                <a:latin typeface="Calibri" pitchFamily="34" charset="0"/>
                <a:cs typeface="Calibri" pitchFamily="34" charset="0"/>
              </a:rPr>
              <a:t>paketu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za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hitne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slučajeve</a:t>
            </a:r>
            <a:endParaRPr lang="sr-Latn-RS" sz="2400" dirty="0" smtClean="0">
              <a:latin typeface="Calibri" pitchFamily="34" charset="0"/>
              <a:cs typeface="Calibri" pitchFamily="34" charset="0"/>
            </a:endParaRPr>
          </a:p>
          <a:p>
            <a:endParaRPr lang="sr-Latn-RS" sz="2400" dirty="0" smtClean="0">
              <a:latin typeface="Calibri" pitchFamily="34" charset="0"/>
              <a:cs typeface="Calibri" pitchFamily="34" charset="0"/>
            </a:endParaRPr>
          </a:p>
          <a:p>
            <a:r>
              <a:rPr lang="en-US" sz="2400" dirty="0" err="1" smtClean="0">
                <a:latin typeface="Calibri" pitchFamily="34" charset="0"/>
                <a:cs typeface="Calibri" pitchFamily="34" charset="0"/>
              </a:rPr>
              <a:t>Peškiri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tamne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boje</a:t>
            </a:r>
            <a:endParaRPr lang="en-US" sz="2400" dirty="0" smtClean="0">
              <a:latin typeface="Calibri" pitchFamily="34" charset="0"/>
              <a:cs typeface="Calibri" pitchFamily="34" charset="0"/>
            </a:endParaRPr>
          </a:p>
          <a:p>
            <a:endParaRPr lang="sr-Latn-RS" sz="4200" dirty="0" smtClean="0">
              <a:latin typeface="Calibri" pitchFamily="34" charset="0"/>
              <a:cs typeface="Calibri" pitchFamily="34" charset="0"/>
            </a:endParaRPr>
          </a:p>
          <a:p>
            <a:endParaRPr lang="en-US"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hemoptizija</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Pacijent ne želi agresivno lečenje</a:t>
            </a:r>
            <a:endParaRPr lang="en-US" sz="36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pPr>
              <a:buClr>
                <a:srgbClr val="C00000"/>
              </a:buClr>
            </a:pPr>
            <a:r>
              <a:rPr lang="sr-Latn-RS" sz="2800" dirty="0" smtClean="0">
                <a:latin typeface="Calibri" pitchFamily="34" charset="0"/>
                <a:cs typeface="Calibri" pitchFamily="34" charset="0"/>
              </a:rPr>
              <a:t>Disajni put prohodan</a:t>
            </a:r>
          </a:p>
          <a:p>
            <a:pPr>
              <a:buClr>
                <a:srgbClr val="C00000"/>
              </a:buClr>
            </a:pPr>
            <a:r>
              <a:rPr lang="sr-Latn-RS" sz="2800" dirty="0" smtClean="0">
                <a:latin typeface="Calibri" pitchFamily="34" charset="0"/>
                <a:cs typeface="Calibri" pitchFamily="34" charset="0"/>
              </a:rPr>
              <a:t>Primenjen O₂</a:t>
            </a:r>
          </a:p>
          <a:p>
            <a:pPr>
              <a:buClr>
                <a:srgbClr val="C00000"/>
              </a:buClr>
            </a:pPr>
            <a:r>
              <a:rPr lang="en-US" sz="2800" i="1" dirty="0" err="1" smtClean="0">
                <a:latin typeface="Calibri" pitchFamily="34" charset="0"/>
                <a:cs typeface="Calibri" pitchFamily="34" charset="0"/>
              </a:rPr>
              <a:t>Položaj</a:t>
            </a:r>
            <a:r>
              <a:rPr lang="sr-Latn-RS" sz="2800" i="1" dirty="0" smtClean="0">
                <a:latin typeface="Calibri" pitchFamily="34" charset="0"/>
                <a:cs typeface="Calibri" pitchFamily="34" charset="0"/>
              </a:rPr>
              <a:t> - </a:t>
            </a:r>
            <a:r>
              <a:rPr lang="en-US" sz="2800" i="1" dirty="0" err="1" smtClean="0">
                <a:latin typeface="Calibri" pitchFamily="34" charset="0"/>
                <a:cs typeface="Calibri" pitchFamily="34" charset="0"/>
              </a:rPr>
              <a:t>Lateralni</a:t>
            </a:r>
            <a:r>
              <a:rPr lang="en-US" sz="2800" i="1" dirty="0" smtClean="0">
                <a:latin typeface="Calibri" pitchFamily="34" charset="0"/>
                <a:cs typeface="Calibri" pitchFamily="34" charset="0"/>
              </a:rPr>
              <a:t> </a:t>
            </a:r>
            <a:r>
              <a:rPr lang="en-US" sz="2800" i="1" dirty="0" err="1" smtClean="0">
                <a:latin typeface="Calibri" pitchFamily="34" charset="0"/>
                <a:cs typeface="Calibri" pitchFamily="34" charset="0"/>
              </a:rPr>
              <a:t>dekubitus</a:t>
            </a:r>
            <a:endParaRPr lang="en-US" sz="2800" i="1" dirty="0" smtClean="0">
              <a:latin typeface="Calibri" pitchFamily="34" charset="0"/>
              <a:cs typeface="Calibri" pitchFamily="34" charset="0"/>
            </a:endParaRPr>
          </a:p>
          <a:p>
            <a:pPr>
              <a:buClr>
                <a:srgbClr val="C00000"/>
              </a:buClr>
            </a:pPr>
            <a:r>
              <a:rPr lang="sr-Latn-RS" sz="2800" i="1" dirty="0" smtClean="0">
                <a:latin typeface="Calibri" pitchFamily="34" charset="0"/>
                <a:cs typeface="Calibri" pitchFamily="34" charset="0"/>
              </a:rPr>
              <a:t>Glava usmerena na dole</a:t>
            </a:r>
            <a:endParaRPr lang="en-US" sz="2800" i="1" dirty="0" smtClean="0">
              <a:latin typeface="Calibri" pitchFamily="34" charset="0"/>
              <a:cs typeface="Calibri" pitchFamily="34" charset="0"/>
            </a:endParaRPr>
          </a:p>
          <a:p>
            <a:pPr>
              <a:buClr>
                <a:srgbClr val="C00000"/>
              </a:buClr>
            </a:pPr>
            <a:r>
              <a:rPr lang="sr-Latn-RS" sz="2800" dirty="0" smtClean="0">
                <a:latin typeface="Calibri" pitchFamily="34" charset="0"/>
                <a:cs typeface="Calibri" pitchFamily="34" charset="0"/>
              </a:rPr>
              <a:t>Inhalacija</a:t>
            </a:r>
            <a:r>
              <a:rPr lang="en-US" sz="2800" dirty="0" smtClean="0">
                <a:latin typeface="Calibri" pitchFamily="34" charset="0"/>
                <a:cs typeface="Calibri" pitchFamily="34" charset="0"/>
              </a:rPr>
              <a:t> </a:t>
            </a: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Tranexamic</a:t>
            </a:r>
            <a:r>
              <a:rPr lang="en-U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kiselina</a:t>
            </a: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smtClean="0">
                <a:latin typeface="Calibri" pitchFamily="34" charset="0"/>
                <a:cs typeface="Calibri" pitchFamily="34" charset="0"/>
              </a:rPr>
              <a:t>500 mg </a:t>
            </a:r>
            <a:r>
              <a:rPr lang="en-US" sz="2800" dirty="0" err="1" smtClean="0">
                <a:latin typeface="Calibri" pitchFamily="34" charset="0"/>
                <a:cs typeface="Calibri" pitchFamily="34" charset="0"/>
              </a:rPr>
              <a:t>razblaženo</a:t>
            </a:r>
            <a:r>
              <a:rPr lang="en-US" sz="2800" dirty="0" smtClean="0">
                <a:latin typeface="Calibri" pitchFamily="34" charset="0"/>
                <a:cs typeface="Calibri" pitchFamily="34" charset="0"/>
              </a:rPr>
              <a:t> u 5 </a:t>
            </a:r>
            <a:r>
              <a:rPr lang="en-US" sz="2800" dirty="0" err="1" smtClean="0">
                <a:latin typeface="Calibri" pitchFamily="34" charset="0"/>
                <a:cs typeface="Calibri" pitchFamily="34" charset="0"/>
              </a:rPr>
              <a:t>mL</a:t>
            </a:r>
            <a:r>
              <a:rPr lang="en-US" sz="2800" dirty="0" smtClean="0">
                <a:latin typeface="Calibri" pitchFamily="34" charset="0"/>
                <a:cs typeface="Calibri" pitchFamily="34" charset="0"/>
              </a:rPr>
              <a:t> 0,9% </a:t>
            </a:r>
            <a:r>
              <a:rPr lang="en-US" sz="2800" dirty="0" err="1" smtClean="0">
                <a:latin typeface="Calibri" pitchFamily="34" charset="0"/>
                <a:cs typeface="Calibri" pitchFamily="34" charset="0"/>
              </a:rPr>
              <a:t>fiziološkog</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rastvora</a:t>
            </a:r>
            <a:r>
              <a:rPr lang="sr-Latn-RS" sz="2800" dirty="0" smtClean="0">
                <a:latin typeface="Calibri" pitchFamily="34" charset="0"/>
                <a:cs typeface="Calibri" pitchFamily="34" charset="0"/>
              </a:rPr>
              <a:t>, </a:t>
            </a:r>
            <a:r>
              <a:rPr lang="en-US" sz="2800" dirty="0" smtClean="0">
                <a:latin typeface="Calibri" pitchFamily="34" charset="0"/>
                <a:cs typeface="Calibri" pitchFamily="34" charset="0"/>
              </a:rPr>
              <a:t>3 </a:t>
            </a:r>
            <a:r>
              <a:rPr lang="en-US" sz="2800" dirty="0" err="1" smtClean="0">
                <a:latin typeface="Calibri" pitchFamily="34" charset="0"/>
                <a:cs typeface="Calibri" pitchFamily="34" charset="0"/>
              </a:rPr>
              <a:t>puta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dnevno</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tokom</a:t>
            </a:r>
            <a:r>
              <a:rPr lang="en-US" sz="2800" dirty="0" smtClean="0">
                <a:latin typeface="Calibri" pitchFamily="34" charset="0"/>
                <a:cs typeface="Calibri" pitchFamily="34" charset="0"/>
              </a:rPr>
              <a:t> 5 </a:t>
            </a:r>
            <a:r>
              <a:rPr lang="en-US" sz="2800" dirty="0" err="1" smtClean="0">
                <a:latin typeface="Calibri" pitchFamily="34" charset="0"/>
                <a:cs typeface="Calibri" pitchFamily="34" charset="0"/>
              </a:rPr>
              <a:t>dana</a:t>
            </a:r>
            <a:endParaRPr lang="sr-Latn-RS" sz="2800" dirty="0" smtClean="0">
              <a:latin typeface="Calibri" pitchFamily="34" charset="0"/>
              <a:cs typeface="Calibri" pitchFamily="34" charset="0"/>
            </a:endParaRPr>
          </a:p>
          <a:p>
            <a:pPr>
              <a:buClr>
                <a:srgbClr val="C00000"/>
              </a:buClr>
            </a:pPr>
            <a:r>
              <a:rPr lang="en-US" sz="2800" i="1" dirty="0" err="1" smtClean="0">
                <a:latin typeface="Calibri" pitchFamily="34" charset="0"/>
                <a:cs typeface="Calibri" pitchFamily="34" charset="0"/>
              </a:rPr>
              <a:t>Suzbijanje</a:t>
            </a:r>
            <a:r>
              <a:rPr lang="en-US" sz="2800" i="1" dirty="0" smtClean="0">
                <a:latin typeface="Calibri" pitchFamily="34" charset="0"/>
                <a:cs typeface="Calibri" pitchFamily="34" charset="0"/>
              </a:rPr>
              <a:t> </a:t>
            </a:r>
            <a:r>
              <a:rPr lang="en-US" sz="2800" i="1" dirty="0" err="1" smtClean="0">
                <a:latin typeface="Calibri" pitchFamily="34" charset="0"/>
                <a:cs typeface="Calibri" pitchFamily="34" charset="0"/>
              </a:rPr>
              <a:t>kašlja</a:t>
            </a:r>
            <a:r>
              <a:rPr lang="en-US" sz="2800" i="1" dirty="0" smtClean="0">
                <a:latin typeface="Calibri" pitchFamily="34" charset="0"/>
                <a:cs typeface="Calibri" pitchFamily="34" charset="0"/>
              </a:rPr>
              <a:t> </a:t>
            </a:r>
            <a:r>
              <a:rPr lang="en-US" sz="2800" dirty="0" smtClean="0">
                <a:latin typeface="Calibri" pitchFamily="34" charset="0"/>
                <a:cs typeface="Calibri" pitchFamily="34" charset="0"/>
              </a:rPr>
              <a:t>(</a:t>
            </a:r>
            <a:r>
              <a:rPr lang="en-US" sz="2800" dirty="0" err="1" smtClean="0">
                <a:latin typeface="Calibri" pitchFamily="34" charset="0"/>
                <a:cs typeface="Calibri" pitchFamily="34" charset="0"/>
              </a:rPr>
              <a:t>kodein</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30</a:t>
            </a:r>
            <a:r>
              <a:rPr lang="en-US" sz="2800" dirty="0" smtClean="0">
                <a:latin typeface="Calibri" pitchFamily="34" charset="0"/>
                <a:cs typeface="Calibri" pitchFamily="34" charset="0"/>
              </a:rPr>
              <a:t>mg</a:t>
            </a:r>
            <a:r>
              <a:rPr lang="sr-Latn-RS" sz="2800" dirty="0" smtClean="0">
                <a:latin typeface="Calibri" pitchFamily="34" charset="0"/>
                <a:cs typeface="Calibri" pitchFamily="34" charset="0"/>
              </a:rPr>
              <a:t>/</a:t>
            </a:r>
            <a:r>
              <a:rPr lang="en-US" sz="2800" dirty="0" smtClean="0">
                <a:latin typeface="Calibri" pitchFamily="34" charset="0"/>
                <a:cs typeface="Calibri" pitchFamily="34" charset="0"/>
              </a:rPr>
              <a:t>6h</a:t>
            </a:r>
            <a:r>
              <a:rPr lang="sr-Latn-RS" sz="2800" dirty="0" smtClean="0">
                <a:latin typeface="Calibri" pitchFamily="34" charset="0"/>
                <a:cs typeface="Calibri" pitchFamily="34" charset="0"/>
              </a:rPr>
              <a:t> p.o</a:t>
            </a:r>
            <a:r>
              <a:rPr lang="en-US" sz="2800" dirty="0" smtClean="0">
                <a:latin typeface="Calibri" pitchFamily="34" charset="0"/>
                <a:cs typeface="Calibri" pitchFamily="34" charset="0"/>
              </a:rPr>
              <a:t>)</a:t>
            </a:r>
            <a:endParaRPr lang="sr-Latn-RS" sz="2800" dirty="0" smtClean="0">
              <a:latin typeface="Calibri" pitchFamily="34" charset="0"/>
              <a:cs typeface="Calibri" pitchFamily="34" charset="0"/>
            </a:endParaRPr>
          </a:p>
          <a:p>
            <a:endParaRPr 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hemoptizija</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Pacijent želi agresivno lečenje</a:t>
            </a:r>
            <a:endParaRPr lang="en-US" sz="36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fontScale="92500" lnSpcReduction="20000"/>
          </a:bodyPr>
          <a:lstStyle/>
          <a:p>
            <a:pPr>
              <a:buNone/>
            </a:pPr>
            <a:r>
              <a:rPr lang="sr-Latn-RS" sz="2800" b="1" dirty="0" smtClean="0">
                <a:solidFill>
                  <a:srgbClr val="C00000"/>
                </a:solidFill>
                <a:latin typeface="Calibri" pitchFamily="34" charset="0"/>
                <a:cs typeface="Calibri" pitchFamily="34" charset="0"/>
              </a:rPr>
              <a:t>B</a:t>
            </a:r>
            <a:r>
              <a:rPr lang="vi-VN" sz="2800" b="1" dirty="0" smtClean="0">
                <a:solidFill>
                  <a:srgbClr val="C00000"/>
                </a:solidFill>
                <a:latin typeface="Calibri" pitchFamily="34" charset="0"/>
                <a:cs typeface="Calibri" pitchFamily="34" charset="0"/>
              </a:rPr>
              <a:t>ronhoskopij</a:t>
            </a:r>
            <a:r>
              <a:rPr lang="sr-Latn-RS" sz="2800" b="1" dirty="0" smtClean="0">
                <a:solidFill>
                  <a:srgbClr val="C00000"/>
                </a:solidFill>
                <a:latin typeface="Calibri" pitchFamily="34" charset="0"/>
                <a:cs typeface="Calibri" pitchFamily="34" charset="0"/>
              </a:rPr>
              <a:t>a</a:t>
            </a:r>
            <a:r>
              <a:rPr lang="vi-VN" sz="2800" b="1" dirty="0" smtClean="0">
                <a:solidFill>
                  <a:srgbClr val="C00000"/>
                </a:solidFill>
                <a:latin typeface="Calibri" pitchFamily="34" charset="0"/>
                <a:cs typeface="Calibri" pitchFamily="34" charset="0"/>
              </a:rPr>
              <a:t> </a:t>
            </a:r>
            <a:r>
              <a:rPr lang="sr-Latn-RS" sz="2800" dirty="0" smtClean="0">
                <a:latin typeface="Calibri" pitchFamily="34" charset="0"/>
                <a:cs typeface="Calibri" pitchFamily="34" charset="0"/>
              </a:rPr>
              <a:t>- </a:t>
            </a:r>
            <a:r>
              <a:rPr lang="vi-VN" sz="2800" dirty="0" smtClean="0">
                <a:latin typeface="Calibri" pitchFamily="34" charset="0"/>
                <a:cs typeface="Calibri" pitchFamily="34" charset="0"/>
              </a:rPr>
              <a:t>da bi se identifikovao izvor krvarenja i da bi</a:t>
            </a:r>
            <a:endParaRPr lang="sr-Latn-RS" sz="2800" dirty="0" smtClean="0">
              <a:latin typeface="Calibri" pitchFamily="34" charset="0"/>
              <a:cs typeface="Calibri" pitchFamily="34" charset="0"/>
            </a:endParaRPr>
          </a:p>
          <a:p>
            <a:pPr>
              <a:buNone/>
            </a:pPr>
            <a:r>
              <a:rPr lang="vi-VN" sz="2800" dirty="0" smtClean="0">
                <a:latin typeface="Calibri" pitchFamily="34" charset="0"/>
                <a:cs typeface="Calibri" pitchFamily="34" charset="0"/>
              </a:rPr>
              <a:t>se krvarenje zaustavilo korišćenjem različitih tehnika</a:t>
            </a:r>
          </a:p>
          <a:p>
            <a:pPr>
              <a:buNone/>
            </a:pPr>
            <a:endParaRPr lang="sr-Latn-RS" sz="2800" dirty="0" smtClean="0">
              <a:latin typeface="Calibri" pitchFamily="34" charset="0"/>
              <a:cs typeface="Calibri" pitchFamily="34" charset="0"/>
            </a:endParaRPr>
          </a:p>
          <a:p>
            <a:pPr>
              <a:buNone/>
            </a:pPr>
            <a:r>
              <a:rPr lang="vi-VN" sz="2800" dirty="0" smtClean="0">
                <a:latin typeface="Calibri" pitchFamily="34" charset="0"/>
                <a:cs typeface="Calibri" pitchFamily="34" charset="0"/>
              </a:rPr>
              <a:t>Ako je </a:t>
            </a:r>
            <a:r>
              <a:rPr lang="vi-VN" sz="2800" u="sng" dirty="0" smtClean="0">
                <a:latin typeface="Calibri" pitchFamily="34" charset="0"/>
                <a:cs typeface="Calibri" pitchFamily="34" charset="0"/>
              </a:rPr>
              <a:t>izvor identifikovan</a:t>
            </a:r>
            <a:r>
              <a:rPr lang="vi-VN" sz="2800" dirty="0" smtClean="0">
                <a:latin typeface="Calibri" pitchFamily="34" charset="0"/>
                <a:cs typeface="Calibri" pitchFamily="34" charset="0"/>
              </a:rPr>
              <a:t>, isp</a:t>
            </a:r>
            <a:r>
              <a:rPr lang="sr-Latn-RS" sz="2800" dirty="0" smtClean="0">
                <a:latin typeface="Calibri" pitchFamily="34" charset="0"/>
                <a:cs typeface="Calibri" pitchFamily="34" charset="0"/>
              </a:rPr>
              <a:t>i</a:t>
            </a:r>
            <a:r>
              <a:rPr lang="vi-VN" sz="2800" dirty="0" smtClean="0">
                <a:latin typeface="Calibri" pitchFamily="34" charset="0"/>
                <a:cs typeface="Calibri" pitchFamily="34" charset="0"/>
              </a:rPr>
              <a:t>r</a:t>
            </a:r>
            <a:r>
              <a:rPr lang="sr-Latn-RS" sz="2800" dirty="0" smtClean="0">
                <a:latin typeface="Calibri" pitchFamily="34" charset="0"/>
                <a:cs typeface="Calibri" pitchFamily="34" charset="0"/>
              </a:rPr>
              <a:t>anje</a:t>
            </a:r>
            <a:r>
              <a:rPr lang="vi-VN" sz="2800" dirty="0" smtClean="0">
                <a:latin typeface="Calibri" pitchFamily="34" charset="0"/>
                <a:cs typeface="Calibri" pitchFamily="34" charset="0"/>
              </a:rPr>
              <a:t> </a:t>
            </a:r>
            <a:r>
              <a:rPr lang="vi-VN"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ledenim fiziološkim </a:t>
            </a:r>
            <a:endPar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endParaRPr>
          </a:p>
          <a:p>
            <a:pPr>
              <a:buNone/>
            </a:pPr>
            <a:r>
              <a:rPr lang="vi-VN"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rastvorom i adrenalinom</a:t>
            </a:r>
            <a:r>
              <a:rPr lang="vi-VN" sz="2800" dirty="0" smtClean="0">
                <a:latin typeface="Calibri" pitchFamily="34" charset="0"/>
                <a:cs typeface="Calibri" pitchFamily="34" charset="0"/>
              </a:rPr>
              <a:t> (10</a:t>
            </a:r>
            <a:r>
              <a:rPr lang="sr-Latn-RS" sz="2800" dirty="0" smtClean="0">
                <a:latin typeface="Calibri" pitchFamily="34" charset="0"/>
                <a:cs typeface="Calibri" pitchFamily="34" charset="0"/>
              </a:rPr>
              <a:t>cm</a:t>
            </a:r>
            <a:r>
              <a:rPr lang="sr-Latn-RS" sz="2800" dirty="0" smtClean="0">
                <a:latin typeface="Times New Roman"/>
                <a:cs typeface="Times New Roman"/>
              </a:rPr>
              <a:t>³</a:t>
            </a:r>
            <a:r>
              <a:rPr lang="vi-VN" sz="2800" dirty="0" smtClean="0">
                <a:latin typeface="Calibri" pitchFamily="34" charset="0"/>
                <a:cs typeface="Calibri" pitchFamily="34" charset="0"/>
              </a:rPr>
              <a:t> razblaženja 1:10,000)</a:t>
            </a:r>
          </a:p>
          <a:p>
            <a:r>
              <a:rPr lang="vi-VN" sz="2800" b="1" dirty="0" smtClean="0">
                <a:solidFill>
                  <a:srgbClr val="C00000"/>
                </a:solidFill>
                <a:latin typeface="Calibri" pitchFamily="34" charset="0"/>
                <a:cs typeface="Calibri" pitchFamily="34" charset="0"/>
              </a:rPr>
              <a:t>Tamponada balon kateter</a:t>
            </a:r>
            <a:r>
              <a:rPr lang="sr-Latn-RS" sz="2800" b="1" dirty="0" smtClean="0">
                <a:solidFill>
                  <a:srgbClr val="C00000"/>
                </a:solidFill>
                <a:latin typeface="Calibri" pitchFamily="34" charset="0"/>
                <a:cs typeface="Calibri" pitchFamily="34" charset="0"/>
              </a:rPr>
              <a:t>om</a:t>
            </a:r>
            <a:endParaRPr lang="vi-VN" sz="2800" b="1" dirty="0" smtClean="0">
              <a:solidFill>
                <a:srgbClr val="C00000"/>
              </a:solidFill>
              <a:latin typeface="Calibri" pitchFamily="34" charset="0"/>
              <a:cs typeface="Calibri" pitchFamily="34" charset="0"/>
            </a:endParaRPr>
          </a:p>
          <a:p>
            <a:r>
              <a:rPr lang="sr-Latn-RS" sz="2800" b="1" dirty="0" smtClean="0">
                <a:solidFill>
                  <a:srgbClr val="C00000"/>
                </a:solidFill>
                <a:latin typeface="Calibri" pitchFamily="34" charset="0"/>
                <a:cs typeface="Calibri" pitchFamily="34" charset="0"/>
              </a:rPr>
              <a:t>V</a:t>
            </a:r>
            <a:r>
              <a:rPr lang="vi-VN" sz="2800" b="1" dirty="0" smtClean="0">
                <a:solidFill>
                  <a:srgbClr val="C00000"/>
                </a:solidFill>
                <a:latin typeface="Calibri" pitchFamily="34" charset="0"/>
                <a:cs typeface="Calibri" pitchFamily="34" charset="0"/>
              </a:rPr>
              <a:t>azopresin</a:t>
            </a:r>
          </a:p>
          <a:p>
            <a:r>
              <a:rPr lang="vi-VN" sz="2800" b="1" dirty="0" smtClean="0">
                <a:solidFill>
                  <a:srgbClr val="C00000"/>
                </a:solidFill>
                <a:latin typeface="Calibri" pitchFamily="34" charset="0"/>
                <a:cs typeface="Calibri" pitchFamily="34" charset="0"/>
              </a:rPr>
              <a:t>Postavljanje bronhijalnog stenta</a:t>
            </a:r>
          </a:p>
          <a:p>
            <a:pPr>
              <a:buNone/>
            </a:pPr>
            <a:r>
              <a:rPr lang="vi-VN" sz="2800" dirty="0" smtClean="0">
                <a:latin typeface="Calibri" pitchFamily="34" charset="0"/>
                <a:cs typeface="Calibri" pitchFamily="34" charset="0"/>
              </a:rPr>
              <a:t>Ako </a:t>
            </a:r>
            <a:r>
              <a:rPr lang="vi-VN" sz="2800" u="sng" dirty="0" smtClean="0">
                <a:latin typeface="Calibri" pitchFamily="34" charset="0"/>
                <a:cs typeface="Calibri" pitchFamily="34" charset="0"/>
              </a:rPr>
              <a:t>izvor nije pronađen</a:t>
            </a:r>
            <a:r>
              <a:rPr lang="sr-Latn-RS" sz="2800" dirty="0" smtClean="0">
                <a:latin typeface="Calibri" pitchFamily="34" charset="0"/>
                <a:cs typeface="Calibri" pitchFamily="34" charset="0"/>
              </a:rPr>
              <a:t>- uraditi </a:t>
            </a:r>
            <a:r>
              <a:rPr lang="vi-VN" sz="2800" dirty="0" smtClean="0">
                <a:latin typeface="Calibri" pitchFamily="34" charset="0"/>
                <a:cs typeface="Calibri" pitchFamily="34" charset="0"/>
              </a:rPr>
              <a:t>CT sa kontrastom</a:t>
            </a:r>
          </a:p>
          <a:p>
            <a:pPr>
              <a:buNone/>
            </a:pPr>
            <a:r>
              <a:rPr lang="sr-Latn-RS" sz="2800" dirty="0" smtClean="0"/>
              <a:t>Ako je </a:t>
            </a:r>
            <a:r>
              <a:rPr lang="sr-Latn-RS" sz="2800" u="sng" dirty="0" smtClean="0"/>
              <a:t>mesto i dalje u pitanju</a:t>
            </a:r>
            <a:r>
              <a:rPr lang="sr-Latn-RS" sz="2800" dirty="0" smtClean="0"/>
              <a:t> </a:t>
            </a:r>
            <a:r>
              <a:rPr lang="sr-Latn-RS" sz="2800" dirty="0" smtClean="0">
                <a:latin typeface="Times New Roman"/>
                <a:cs typeface="Times New Roman"/>
              </a:rPr>
              <a:t>→ </a:t>
            </a:r>
            <a:r>
              <a:rPr lang="vi-VN" sz="2800" dirty="0" smtClean="0">
                <a:latin typeface="Calibri" pitchFamily="34" charset="0"/>
                <a:cs typeface="Calibri" pitchFamily="34" charset="0"/>
              </a:rPr>
              <a:t>angiografija </a:t>
            </a:r>
            <a:r>
              <a:rPr lang="sr-Latn-RS" sz="2800" dirty="0" smtClean="0">
                <a:latin typeface="Calibri" pitchFamily="34" charset="0"/>
                <a:cs typeface="Calibri" pitchFamily="34" charset="0"/>
              </a:rPr>
              <a:t>b</a:t>
            </a:r>
            <a:r>
              <a:rPr lang="vi-VN" sz="2800" dirty="0" smtClean="0">
                <a:latin typeface="Calibri" pitchFamily="34" charset="0"/>
                <a:cs typeface="Calibri" pitchFamily="34" charset="0"/>
              </a:rPr>
              <a:t>ronhijaln</a:t>
            </a:r>
            <a:r>
              <a:rPr lang="sr-Latn-RS" sz="2800" dirty="0" smtClean="0">
                <a:latin typeface="Calibri" pitchFamily="34" charset="0"/>
                <a:cs typeface="Calibri" pitchFamily="34" charset="0"/>
              </a:rPr>
              <a:t>e</a:t>
            </a:r>
            <a:r>
              <a:rPr lang="vi-VN" sz="2800" dirty="0" smtClean="0">
                <a:latin typeface="Calibri" pitchFamily="34" charset="0"/>
                <a:cs typeface="Calibri" pitchFamily="34" charset="0"/>
              </a:rPr>
              <a:t> </a:t>
            </a:r>
            <a:r>
              <a:rPr lang="sr-Latn-RS" sz="2800" dirty="0" smtClean="0">
                <a:latin typeface="Calibri" pitchFamily="34" charset="0"/>
                <a:cs typeface="Calibri" pitchFamily="34" charset="0"/>
              </a:rPr>
              <a:t>i/</a:t>
            </a:r>
            <a:r>
              <a:rPr lang="vi-VN" sz="2800" dirty="0" smtClean="0">
                <a:latin typeface="Calibri" pitchFamily="34" charset="0"/>
                <a:cs typeface="Calibri" pitchFamily="34" charset="0"/>
              </a:rPr>
              <a:t>ili </a:t>
            </a:r>
            <a:endParaRPr lang="sr-Latn-RS" sz="2800" dirty="0" smtClean="0">
              <a:latin typeface="Calibri" pitchFamily="34" charset="0"/>
              <a:cs typeface="Calibri" pitchFamily="34" charset="0"/>
            </a:endParaRPr>
          </a:p>
          <a:p>
            <a:pPr>
              <a:buNone/>
            </a:pPr>
            <a:r>
              <a:rPr lang="vi-VN" sz="2800" dirty="0" smtClean="0">
                <a:latin typeface="Calibri" pitchFamily="34" charset="0"/>
                <a:cs typeface="Calibri" pitchFamily="34" charset="0"/>
              </a:rPr>
              <a:t>plućn</a:t>
            </a:r>
            <a:r>
              <a:rPr lang="sr-Latn-RS" sz="2800" dirty="0" smtClean="0">
                <a:latin typeface="Calibri" pitchFamily="34" charset="0"/>
                <a:cs typeface="Calibri" pitchFamily="34" charset="0"/>
              </a:rPr>
              <a:t>e</a:t>
            </a:r>
            <a:r>
              <a:rPr lang="vi-VN" sz="2800" dirty="0" smtClean="0">
                <a:latin typeface="Calibri" pitchFamily="34" charset="0"/>
                <a:cs typeface="Calibri" pitchFamily="34" charset="0"/>
              </a:rPr>
              <a:t> </a:t>
            </a:r>
            <a:r>
              <a:rPr lang="sr-Latn-RS" sz="2800" dirty="0" smtClean="0">
                <a:latin typeface="Calibri" pitchFamily="34" charset="0"/>
                <a:cs typeface="Calibri" pitchFamily="34" charset="0"/>
              </a:rPr>
              <a:t>arterije</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zbrinjavanje hemoptizija</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Pacijent želi agresivno lečenje</a:t>
            </a:r>
            <a:endParaRPr lang="en-US" sz="36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endParaRPr lang="sr-Latn-RS" sz="2800" dirty="0" smtClean="0">
              <a:latin typeface="Calibri" pitchFamily="34" charset="0"/>
              <a:cs typeface="Calibri" pitchFamily="34" charset="0"/>
            </a:endParaRPr>
          </a:p>
          <a:p>
            <a:r>
              <a:rPr lang="en-US" sz="3000" b="1" dirty="0" err="1" smtClean="0">
                <a:solidFill>
                  <a:srgbClr val="C00000"/>
                </a:solidFill>
                <a:latin typeface="Calibri" pitchFamily="34" charset="0"/>
                <a:cs typeface="Calibri" pitchFamily="34" charset="0"/>
              </a:rPr>
              <a:t>Embolizacija</a:t>
            </a:r>
            <a:r>
              <a:rPr lang="en-US" sz="3000" b="1" dirty="0" smtClean="0">
                <a:solidFill>
                  <a:srgbClr val="C00000"/>
                </a:solidFill>
                <a:latin typeface="Calibri" pitchFamily="34" charset="0"/>
                <a:cs typeface="Calibri" pitchFamily="34" charset="0"/>
              </a:rPr>
              <a:t> </a:t>
            </a:r>
            <a:r>
              <a:rPr lang="en-US" sz="3000" b="1" dirty="0" err="1" smtClean="0">
                <a:solidFill>
                  <a:srgbClr val="C00000"/>
                </a:solidFill>
                <a:latin typeface="Calibri" pitchFamily="34" charset="0"/>
                <a:cs typeface="Calibri" pitchFamily="34" charset="0"/>
              </a:rPr>
              <a:t>bronhijalne</a:t>
            </a:r>
            <a:r>
              <a:rPr lang="en-US" sz="3000" b="1" dirty="0" smtClean="0">
                <a:solidFill>
                  <a:srgbClr val="C00000"/>
                </a:solidFill>
                <a:latin typeface="Calibri" pitchFamily="34" charset="0"/>
                <a:cs typeface="Calibri" pitchFamily="34" charset="0"/>
              </a:rPr>
              <a:t> </a:t>
            </a:r>
            <a:r>
              <a:rPr lang="en-US" sz="3000" b="1" dirty="0" err="1" smtClean="0">
                <a:solidFill>
                  <a:srgbClr val="C00000"/>
                </a:solidFill>
                <a:latin typeface="Calibri" pitchFamily="34" charset="0"/>
                <a:cs typeface="Calibri" pitchFamily="34" charset="0"/>
              </a:rPr>
              <a:t>arterije</a:t>
            </a:r>
            <a:r>
              <a:rPr lang="en-US" sz="3000" b="1" dirty="0" smtClean="0">
                <a:solidFill>
                  <a:srgbClr val="C00000"/>
                </a:solidFill>
                <a:latin typeface="Calibri" pitchFamily="34" charset="0"/>
                <a:cs typeface="Calibri" pitchFamily="34" charset="0"/>
              </a:rPr>
              <a:t> </a:t>
            </a:r>
            <a:endParaRPr lang="sr-Latn-RS" sz="3000" b="1" dirty="0" smtClean="0">
              <a:solidFill>
                <a:srgbClr val="C00000"/>
              </a:solidFill>
              <a:latin typeface="Calibri" pitchFamily="34" charset="0"/>
              <a:cs typeface="Calibri" pitchFamily="34" charset="0"/>
            </a:endParaRPr>
          </a:p>
          <a:p>
            <a:pPr>
              <a:buNone/>
            </a:pPr>
            <a:r>
              <a:rPr lang="sr-Latn-RS" sz="2400" dirty="0" smtClean="0">
                <a:latin typeface="Calibri" pitchFamily="34" charset="0"/>
                <a:cs typeface="Calibri" pitchFamily="34" charset="0"/>
              </a:rPr>
              <a:t>          - </a:t>
            </a:r>
            <a:r>
              <a:rPr lang="en-US" sz="2400" dirty="0" err="1" smtClean="0">
                <a:latin typeface="Calibri" pitchFamily="34" charset="0"/>
                <a:cs typeface="Calibri" pitchFamily="34" charset="0"/>
              </a:rPr>
              <a:t>Uspešno</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zaustavlja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masivn</a:t>
            </a:r>
            <a:r>
              <a:rPr lang="sr-Latn-RS" sz="2400" dirty="0" smtClean="0">
                <a:latin typeface="Calibri" pitchFamily="34" charset="0"/>
                <a:cs typeface="Calibri" pitchFamily="34" charset="0"/>
              </a:rPr>
              <a:t>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hemoptiz</a:t>
            </a:r>
            <a:r>
              <a:rPr lang="sr-Latn-RS" sz="2400" dirty="0" smtClean="0">
                <a:latin typeface="Calibri" pitchFamily="34" charset="0"/>
                <a:cs typeface="Calibri" pitchFamily="34" charset="0"/>
              </a:rPr>
              <a:t>ije</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u</a:t>
            </a:r>
            <a:r>
              <a:rPr lang="en-US" sz="2400" dirty="0" smtClean="0">
                <a:latin typeface="Calibri" pitchFamily="34" charset="0"/>
                <a:cs typeface="Calibri" pitchFamily="34" charset="0"/>
              </a:rPr>
              <a:t> 70</a:t>
            </a:r>
            <a:r>
              <a:rPr lang="sr-Latn-RS" sz="2400" dirty="0" smtClean="0">
                <a:latin typeface="Calibri" pitchFamily="34" charset="0"/>
                <a:cs typeface="Calibri" pitchFamily="34" charset="0"/>
              </a:rPr>
              <a:t>-</a:t>
            </a:r>
            <a:r>
              <a:rPr lang="en-US" sz="2400" dirty="0" smtClean="0">
                <a:latin typeface="Calibri" pitchFamily="34" charset="0"/>
                <a:cs typeface="Calibri" pitchFamily="34" charset="0"/>
              </a:rPr>
              <a:t>100% </a:t>
            </a:r>
            <a:r>
              <a:rPr lang="sr-Latn-RS" sz="2400" dirty="0" smtClean="0">
                <a:latin typeface="Calibri" pitchFamily="34" charset="0"/>
                <a:cs typeface="Calibri" pitchFamily="34" charset="0"/>
              </a:rPr>
              <a:t>sluč.</a:t>
            </a:r>
          </a:p>
          <a:p>
            <a:pPr>
              <a:buNone/>
            </a:pPr>
            <a:r>
              <a:rPr lang="sr-Latn-RS" sz="2400" dirty="0" smtClean="0">
                <a:latin typeface="Calibri" pitchFamily="34" charset="0"/>
                <a:cs typeface="Calibri" pitchFamily="34" charset="0"/>
              </a:rPr>
              <a:t>     Posebno efikasna kod pacijenata sa </a:t>
            </a:r>
            <a:r>
              <a:rPr lang="sr-Latn-RS" sz="2400" b="1" dirty="0" smtClean="0">
                <a:solidFill>
                  <a:srgbClr val="C00000"/>
                </a:solidFill>
                <a:latin typeface="Calibri" pitchFamily="34" charset="0"/>
                <a:cs typeface="Calibri" pitchFamily="34" charset="0"/>
              </a:rPr>
              <a:t>b</a:t>
            </a:r>
            <a:r>
              <a:rPr lang="en-US" sz="2400" b="1" dirty="0" err="1" smtClean="0">
                <a:solidFill>
                  <a:srgbClr val="C00000"/>
                </a:solidFill>
                <a:latin typeface="Calibri" pitchFamily="34" charset="0"/>
                <a:cs typeface="Calibri" pitchFamily="34" charset="0"/>
              </a:rPr>
              <a:t>ronhiektazij</a:t>
            </a:r>
            <a:r>
              <a:rPr lang="sr-Latn-RS" sz="2400" b="1" dirty="0" smtClean="0">
                <a:solidFill>
                  <a:srgbClr val="C00000"/>
                </a:solidFill>
                <a:latin typeface="Calibri" pitchFamily="34" charset="0"/>
                <a:cs typeface="Calibri" pitchFamily="34" charset="0"/>
              </a:rPr>
              <a:t>ama </a:t>
            </a:r>
            <a:r>
              <a:rPr lang="sr-Latn-RS" sz="2400" dirty="0" smtClean="0">
                <a:latin typeface="Calibri" pitchFamily="34" charset="0"/>
                <a:cs typeface="Calibri" pitchFamily="34" charset="0"/>
              </a:rPr>
              <a:t>koje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često</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povezane</a:t>
            </a:r>
            <a:r>
              <a:rPr lang="en-US" sz="2400" dirty="0" smtClean="0">
                <a:latin typeface="Calibri" pitchFamily="34" charset="0"/>
                <a:cs typeface="Calibri" pitchFamily="34" charset="0"/>
              </a:rPr>
              <a:t> </a:t>
            </a:r>
            <a:r>
              <a:rPr lang="en-US" sz="2400" b="1" dirty="0" err="1" smtClean="0">
                <a:latin typeface="Calibri" pitchFamily="34" charset="0"/>
                <a:cs typeface="Calibri" pitchFamily="34" charset="0"/>
              </a:rPr>
              <a:t>sa</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proširenim</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bronhijalnim</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arterijama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arteriogra</a:t>
            </a:r>
            <a:r>
              <a:rPr lang="sr-Latn-RS" sz="2400" dirty="0" smtClean="0">
                <a:latin typeface="Calibri" pitchFamily="34" charset="0"/>
                <a:cs typeface="Calibri" pitchFamily="34" charset="0"/>
              </a:rPr>
              <a:t>fija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bronhijalnih</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arterija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praćen</a:t>
            </a:r>
            <a:r>
              <a:rPr lang="sr-Latn-RS" sz="2400" dirty="0" smtClean="0">
                <a:latin typeface="Calibri" pitchFamily="34" charset="0"/>
                <a:cs typeface="Calibri" pitchFamily="34" charset="0"/>
              </a:rPr>
              <a:t>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embolizacijom</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je </a:t>
            </a:r>
            <a:r>
              <a:rPr lang="en-US" sz="2400" dirty="0" err="1" smtClean="0">
                <a:latin typeface="Calibri" pitchFamily="34" charset="0"/>
                <a:cs typeface="Calibri" pitchFamily="34" charset="0"/>
              </a:rPr>
              <a:t>veoma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korisn</a:t>
            </a:r>
            <a:r>
              <a:rPr lang="sr-Latn-RS" sz="2400" dirty="0" smtClean="0">
                <a:latin typeface="Calibri" pitchFamily="34" charset="0"/>
                <a:cs typeface="Calibri" pitchFamily="34" charset="0"/>
              </a:rPr>
              <a:t>a</a:t>
            </a:r>
          </a:p>
          <a:p>
            <a:r>
              <a:rPr lang="en-US" sz="2400" dirty="0" err="1" smtClean="0">
                <a:latin typeface="Calibri" pitchFamily="34" charset="0"/>
                <a:cs typeface="Calibri" pitchFamily="34" charset="0"/>
              </a:rPr>
              <a:t>Ako</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nije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uspešan</a:t>
            </a:r>
            <a:r>
              <a:rPr lang="sr-Latn-RS" sz="2400" dirty="0" smtClean="0">
                <a:latin typeface="Calibri" pitchFamily="34" charset="0"/>
                <a:cs typeface="Calibri" pitchFamily="34" charset="0"/>
              </a:rPr>
              <a:t>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sledeći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korak</a:t>
            </a:r>
            <a:r>
              <a:rPr lang="en-US" sz="2400" dirty="0" smtClean="0">
                <a:latin typeface="Calibri" pitchFamily="34" charset="0"/>
                <a:cs typeface="Calibri" pitchFamily="34" charset="0"/>
              </a:rPr>
              <a:t> je </a:t>
            </a:r>
            <a:r>
              <a:rPr lang="en-US" sz="2800" b="1" dirty="0" err="1" smtClean="0">
                <a:solidFill>
                  <a:srgbClr val="C00000"/>
                </a:solidFill>
                <a:latin typeface="Calibri" pitchFamily="34" charset="0"/>
                <a:cs typeface="Calibri" pitchFamily="34" charset="0"/>
              </a:rPr>
              <a:t>hirurška</a:t>
            </a:r>
            <a:r>
              <a:rPr lang="en-US" sz="2800" b="1" dirty="0" smtClean="0">
                <a:solidFill>
                  <a:srgbClr val="C00000"/>
                </a:solidFill>
                <a:latin typeface="Calibri" pitchFamily="34" charset="0"/>
                <a:cs typeface="Calibri" pitchFamily="34" charset="0"/>
              </a:rPr>
              <a:t> </a:t>
            </a:r>
            <a:r>
              <a:rPr lang="en-US" sz="2800" b="1" dirty="0" err="1" smtClean="0">
                <a:solidFill>
                  <a:srgbClr val="C00000"/>
                </a:solidFill>
                <a:latin typeface="Calibri" pitchFamily="34" charset="0"/>
                <a:cs typeface="Calibri" pitchFamily="34" charset="0"/>
              </a:rPr>
              <a:t>resekcija</a:t>
            </a:r>
            <a:r>
              <a:rPr lang="en-US" sz="2800" b="1" dirty="0" smtClean="0">
                <a:solidFill>
                  <a:srgbClr val="C00000"/>
                </a:solidFill>
                <a:latin typeface="Calibri" pitchFamily="34" charset="0"/>
                <a:cs typeface="Calibri" pitchFamily="34" charset="0"/>
              </a:rPr>
              <a:t> </a:t>
            </a:r>
            <a:r>
              <a:rPr lang="en-US" sz="2800" b="1" dirty="0" err="1" smtClean="0">
                <a:solidFill>
                  <a:srgbClr val="C00000"/>
                </a:solidFill>
                <a:latin typeface="Calibri" pitchFamily="34" charset="0"/>
                <a:cs typeface="Calibri" pitchFamily="34" charset="0"/>
              </a:rPr>
              <a:t>tkiva</a:t>
            </a:r>
            <a:r>
              <a:rPr lang="en-US" sz="2800" b="1" dirty="0" smtClean="0">
                <a:solidFill>
                  <a:srgbClr val="C00000"/>
                </a:solidFill>
                <a:latin typeface="Calibri" pitchFamily="34" charset="0"/>
                <a:cs typeface="Calibri" pitchFamily="34" charset="0"/>
              </a:rPr>
              <a:t> </a:t>
            </a:r>
            <a:r>
              <a:rPr lang="en-US" sz="2400" dirty="0" err="1" smtClean="0">
                <a:latin typeface="Calibri" pitchFamily="34" charset="0"/>
                <a:cs typeface="Calibri" pitchFamily="34" charset="0"/>
              </a:rPr>
              <a:t>koje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krvari</a:t>
            </a:r>
            <a:endParaRPr lang="sr-Latn-RS" sz="24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latin typeface="Calibri" pitchFamily="34" charset="0"/>
                <a:cs typeface="Calibri" pitchFamily="34" charset="0"/>
              </a:rPr>
              <a:t>STRIDOR </a:t>
            </a:r>
            <a:endParaRPr lang="en-US" dirty="0">
              <a:solidFill>
                <a:srgbClr val="C00000"/>
              </a:solidFill>
              <a:latin typeface="Calibri" pitchFamily="34" charset="0"/>
              <a:cs typeface="Calibri" pitchFamily="34" charset="0"/>
            </a:endParaRPr>
          </a:p>
        </p:txBody>
      </p:sp>
      <p:sp>
        <p:nvSpPr>
          <p:cNvPr id="3" name="Content Placeholder 2"/>
          <p:cNvSpPr>
            <a:spLocks noGrp="1"/>
          </p:cNvSpPr>
          <p:nvPr>
            <p:ph idx="1"/>
          </p:nvPr>
        </p:nvSpPr>
        <p:spPr>
          <a:xfrm>
            <a:off x="381000" y="1600200"/>
            <a:ext cx="8534400" cy="4525963"/>
          </a:xfrm>
        </p:spPr>
        <p:txBody>
          <a:bodyPr>
            <a:noAutofit/>
          </a:bodyPr>
          <a:lstStyle/>
          <a:p>
            <a:r>
              <a:rPr lang="en-US" sz="2400" dirty="0" err="1" smtClean="0">
                <a:latin typeface="Calibri" pitchFamily="34" charset="0"/>
                <a:cs typeface="Calibri" pitchFamily="34" charset="0"/>
              </a:rPr>
              <a:t>Simptom</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koji n</a:t>
            </a:r>
            <a:r>
              <a:rPr lang="en-US" sz="2400" dirty="0" err="1" smtClean="0">
                <a:latin typeface="Calibri" pitchFamily="34" charset="0"/>
                <a:cs typeface="Calibri" pitchFamily="34" charset="0"/>
              </a:rPr>
              <a:t>ajviše</a:t>
            </a:r>
            <a:r>
              <a:rPr lang="en-US" sz="2400" dirty="0" smtClean="0">
                <a:latin typeface="Calibri" pitchFamily="34" charset="0"/>
                <a:cs typeface="Calibri" pitchFamily="34" charset="0"/>
              </a:rPr>
              <a:t> </a:t>
            </a:r>
            <a:r>
              <a:rPr lang="en-US" sz="2400" b="1" dirty="0" err="1" smtClean="0">
                <a:latin typeface="Calibri" pitchFamily="34" charset="0"/>
                <a:cs typeface="Calibri" pitchFamily="34" charset="0"/>
              </a:rPr>
              <a:t>uznemirava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pacijenta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a:t>
            </a:r>
            <a:r>
              <a:rPr lang="en-US" sz="2400" dirty="0" err="1" smtClean="0">
                <a:latin typeface="Calibri" pitchFamily="34" charset="0"/>
                <a:cs typeface="Calibri" pitchFamily="34" charset="0"/>
              </a:rPr>
              <a:t>ili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njegovu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porodicu</a:t>
            </a:r>
            <a:r>
              <a:rPr lang="en-US" sz="2400" dirty="0" smtClean="0">
                <a:latin typeface="Calibri" pitchFamily="34" charset="0"/>
                <a:cs typeface="Calibri" pitchFamily="34" charset="0"/>
              </a:rPr>
              <a:t> </a:t>
            </a:r>
            <a:endParaRPr lang="sr-Latn-RS" sz="2400" dirty="0" smtClean="0">
              <a:latin typeface="Calibri" pitchFamily="34" charset="0"/>
              <a:cs typeface="Calibri" pitchFamily="34" charset="0"/>
            </a:endParaRPr>
          </a:p>
          <a:p>
            <a:r>
              <a:rPr lang="sr-Latn-RS" sz="2400" dirty="0" smtClean="0">
                <a:latin typeface="Calibri" pitchFamily="34" charset="0"/>
                <a:cs typeface="Calibri" pitchFamily="34" charset="0"/>
              </a:rPr>
              <a:t>Treba u</a:t>
            </a:r>
            <a:r>
              <a:rPr lang="en-US" sz="2400" dirty="0" err="1" smtClean="0">
                <a:latin typeface="Calibri" pitchFamily="34" charset="0"/>
                <a:cs typeface="Calibri" pitchFamily="34" charset="0"/>
              </a:rPr>
              <a:t>tvrditi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uzrok</a:t>
            </a:r>
            <a:r>
              <a:rPr lang="sr-Latn-RS" sz="2400" dirty="0" smtClean="0">
                <a:latin typeface="Calibri" pitchFamily="34" charset="0"/>
                <a:cs typeface="Calibri" pitchFamily="34" charset="0"/>
              </a:rPr>
              <a:t> </a:t>
            </a:r>
          </a:p>
          <a:p>
            <a:r>
              <a:rPr lang="sr-Latn-RS" sz="2400" dirty="0" smtClean="0">
                <a:latin typeface="Calibri" pitchFamily="34" charset="0"/>
                <a:cs typeface="Calibri" pitchFamily="34" charset="0"/>
              </a:rPr>
              <a:t>Najčešće </a:t>
            </a:r>
            <a:r>
              <a:rPr lang="en-US" sz="2400" dirty="0" err="1" smtClean="0">
                <a:latin typeface="Calibri" pitchFamily="34" charset="0"/>
                <a:cs typeface="Calibri" pitchFamily="34" charset="0"/>
              </a:rPr>
              <a:t>posledica</a:t>
            </a:r>
            <a:r>
              <a:rPr lang="en-US" sz="2400" dirty="0" smtClean="0">
                <a:latin typeface="Calibri" pitchFamily="34" charset="0"/>
                <a:cs typeface="Calibri" pitchFamily="34" charset="0"/>
              </a:rPr>
              <a:t> </a:t>
            </a:r>
            <a:r>
              <a:rPr lang="sr-Latn-RS" sz="2400" b="1" dirty="0" smtClean="0">
                <a:solidFill>
                  <a:srgbClr val="C00000"/>
                </a:solidFill>
                <a:latin typeface="Calibri" pitchFamily="34" charset="0"/>
                <a:cs typeface="Calibri" pitchFamily="34" charset="0"/>
              </a:rPr>
              <a:t>malignog Tu pluća </a:t>
            </a:r>
            <a:r>
              <a:rPr lang="sr-Latn-RS" sz="2400" dirty="0" smtClean="0">
                <a:latin typeface="Calibri" pitchFamily="34" charset="0"/>
                <a:cs typeface="Calibri" pitchFamily="34" charset="0"/>
              </a:rPr>
              <a:t>sa kompresijom na traheju ili </a:t>
            </a:r>
            <a:r>
              <a:rPr lang="sr-Latn-RS" sz="2400" b="1" dirty="0" smtClean="0">
                <a:solidFill>
                  <a:srgbClr val="C00000"/>
                </a:solidFill>
                <a:latin typeface="Calibri" pitchFamily="34" charset="0"/>
                <a:cs typeface="Calibri" pitchFamily="34" charset="0"/>
              </a:rPr>
              <a:t>malignog Tu traheje </a:t>
            </a:r>
            <a:endParaRPr lang="sr-Latn-RS" sz="2400" dirty="0" smtClean="0">
              <a:latin typeface="Calibri" pitchFamily="34" charset="0"/>
              <a:cs typeface="Calibri" pitchFamily="34" charset="0"/>
            </a:endParaRPr>
          </a:p>
          <a:p>
            <a:r>
              <a:rPr lang="en-US" sz="2400" dirty="0" smtClean="0">
                <a:latin typeface="Calibri" pitchFamily="34" charset="0"/>
                <a:cs typeface="Calibri" pitchFamily="34" charset="0"/>
              </a:rPr>
              <a:t>Č</a:t>
            </a:r>
            <a:r>
              <a:rPr lang="sr-Latn-RS" sz="2400" dirty="0" smtClean="0">
                <a:latin typeface="Calibri" pitchFamily="34" charset="0"/>
                <a:cs typeface="Calibri" pitchFamily="34" charset="0"/>
              </a:rPr>
              <a:t>est uzrok je i </a:t>
            </a:r>
            <a:r>
              <a:rPr lang="sr-Latn-RS" sz="2400" b="1" dirty="0" smtClean="0">
                <a:solidFill>
                  <a:srgbClr val="C00000"/>
                </a:solidFill>
                <a:latin typeface="Calibri" pitchFamily="34" charset="0"/>
                <a:cs typeface="Calibri" pitchFamily="34" charset="0"/>
              </a:rPr>
              <a:t>aspiracija </a:t>
            </a:r>
            <a:r>
              <a:rPr lang="sr-Latn-RS" sz="2400" b="1" dirty="0" smtClean="0">
                <a:latin typeface="Calibri" pitchFamily="34" charset="0"/>
                <a:cs typeface="Calibri" pitchFamily="34" charset="0"/>
              </a:rPr>
              <a:t>- </a:t>
            </a:r>
            <a:r>
              <a:rPr lang="sr-Latn-RS" sz="2400" dirty="0" smtClean="0">
                <a:latin typeface="Calibri" pitchFamily="34" charset="0"/>
                <a:cs typeface="Calibri" pitchFamily="34" charset="0"/>
              </a:rPr>
              <a:t>pacijenti s</a:t>
            </a:r>
            <a:r>
              <a:rPr lang="en-US" sz="2400" dirty="0" err="1" smtClean="0">
                <a:latin typeface="Calibri" pitchFamily="34" charset="0"/>
                <a:cs typeface="Calibri" pitchFamily="34" charset="0"/>
              </a:rPr>
              <a:t>kloni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disfagiji</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ponavljaju</a:t>
            </a:r>
            <a:r>
              <a:rPr lang="sr-Latn-RS" sz="2400" dirty="0" smtClean="0">
                <a:latin typeface="Calibri" pitchFamily="34" charset="0"/>
                <a:cs typeface="Calibri" pitchFamily="34" charset="0"/>
              </a:rPr>
              <a:t>će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aspiracij</a:t>
            </a:r>
            <a:r>
              <a:rPr lang="sr-Latn-RS" sz="2400" dirty="0" smtClean="0">
                <a:latin typeface="Calibri" pitchFamily="34" charset="0"/>
                <a:cs typeface="Calibri" pitchFamily="34" charset="0"/>
              </a:rPr>
              <a:t>e, što </a:t>
            </a:r>
            <a:r>
              <a:rPr lang="en-US" sz="2400" dirty="0" err="1" smtClean="0">
                <a:latin typeface="Calibri" pitchFamily="34" charset="0"/>
                <a:cs typeface="Calibri" pitchFamily="34" charset="0"/>
              </a:rPr>
              <a:t>rezultira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stridorom</a:t>
            </a:r>
            <a:r>
              <a:rPr lang="en-US" sz="2400" dirty="0" smtClean="0">
                <a:latin typeface="Calibri" pitchFamily="34" charset="0"/>
                <a:cs typeface="Calibri" pitchFamily="34" charset="0"/>
              </a:rPr>
              <a:t> </a:t>
            </a:r>
            <a:endParaRPr lang="sr-Latn-RS" sz="2400" b="1" dirty="0" smtClean="0">
              <a:solidFill>
                <a:srgbClr val="C00000"/>
              </a:solidFill>
              <a:latin typeface="Calibri" pitchFamily="34" charset="0"/>
              <a:cs typeface="Calibri" pitchFamily="34" charset="0"/>
            </a:endParaRPr>
          </a:p>
          <a:p>
            <a:r>
              <a:rPr lang="sr-Latn-RS" sz="2400" dirty="0" smtClean="0">
                <a:latin typeface="Calibri" pitchFamily="34" charset="0"/>
                <a:cs typeface="Calibri" pitchFamily="34" charset="0"/>
              </a:rPr>
              <a:t>Ublažavanje tegoba: k</a:t>
            </a:r>
            <a:r>
              <a:rPr lang="en-US" sz="2400" dirty="0" err="1" smtClean="0">
                <a:latin typeface="Calibri" pitchFamily="34" charset="0"/>
                <a:cs typeface="Calibri" pitchFamily="34" charset="0"/>
              </a:rPr>
              <a:t>ombinacija</a:t>
            </a:r>
            <a:r>
              <a:rPr lang="en-US" sz="2400" dirty="0" smtClean="0">
                <a:latin typeface="Calibri" pitchFamily="34" charset="0"/>
                <a:cs typeface="Calibri" pitchFamily="34" charset="0"/>
              </a:rPr>
              <a:t> </a:t>
            </a:r>
            <a:r>
              <a:rPr lang="en-US" sz="2400" b="1" dirty="0" err="1" smtClean="0">
                <a:latin typeface="Calibri" pitchFamily="34" charset="0"/>
                <a:cs typeface="Calibri" pitchFamily="34" charset="0"/>
              </a:rPr>
              <a:t>morfina</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i</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benzodiazepina</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uz</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veliku</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dozu</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oralnih</a:t>
            </a:r>
            <a:r>
              <a:rPr lang="sr-Latn-RS" sz="2400" b="1" dirty="0" smtClean="0">
                <a:latin typeface="Calibri" pitchFamily="34" charset="0"/>
                <a:cs typeface="Calibri" pitchFamily="34" charset="0"/>
              </a:rPr>
              <a:t> KS</a:t>
            </a:r>
            <a:r>
              <a:rPr lang="en-US" sz="2400" b="1" dirty="0" smtClean="0">
                <a:latin typeface="Calibri" pitchFamily="34" charset="0"/>
                <a:cs typeface="Calibri" pitchFamily="34" charset="0"/>
              </a:rPr>
              <a:t>,</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zavisno</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od</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uzroka</a:t>
            </a:r>
            <a:endParaRPr lang="sr-Latn-RS" sz="2400" dirty="0" smtClean="0">
              <a:latin typeface="Calibri" pitchFamily="34" charset="0"/>
              <a:cs typeface="Calibri" pitchFamily="34" charset="0"/>
            </a:endParaRPr>
          </a:p>
          <a:p>
            <a:r>
              <a:rPr lang="en-US" sz="2400" dirty="0" err="1" smtClean="0">
                <a:latin typeface="Calibri" pitchFamily="34" charset="0"/>
                <a:cs typeface="Calibri" pitchFamily="34" charset="0"/>
              </a:rPr>
              <a:t>Nekada</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i </a:t>
            </a:r>
            <a:r>
              <a:rPr lang="en-US" sz="2400" dirty="0" err="1" smtClean="0">
                <a:latin typeface="Calibri" pitchFamily="34" charset="0"/>
                <a:cs typeface="Calibri" pitchFamily="34" charset="0"/>
              </a:rPr>
              <a:t>agresivnije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lečenje</a:t>
            </a:r>
            <a:r>
              <a:rPr lang="sr-Latn-RS" sz="2400" dirty="0" smtClean="0">
                <a:latin typeface="Calibri" pitchFamily="34" charset="0"/>
                <a:cs typeface="Calibri" pitchFamily="34" charset="0"/>
              </a:rPr>
              <a:t> </a:t>
            </a:r>
            <a:r>
              <a:rPr lang="en-US" sz="2400" dirty="0" smtClean="0">
                <a:latin typeface="Calibri" pitchFamily="34" charset="0"/>
                <a:cs typeface="Calibri" pitchFamily="34" charset="0"/>
              </a:rPr>
              <a:t>→</a:t>
            </a:r>
            <a:r>
              <a:rPr lang="sr-Latn-RS" sz="2400" dirty="0" smtClean="0">
                <a:latin typeface="Calibri" pitchFamily="34" charset="0"/>
                <a:cs typeface="Calibri" pitchFamily="34" charset="0"/>
              </a:rPr>
              <a:t> </a:t>
            </a:r>
            <a:r>
              <a:rPr lang="sr-Latn-RS" sz="2400" b="1" dirty="0" smtClean="0">
                <a:latin typeface="Calibri" pitchFamily="34" charset="0"/>
                <a:cs typeface="Calibri" pitchFamily="34" charset="0"/>
              </a:rPr>
              <a:t>RT</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ili</a:t>
            </a:r>
            <a:r>
              <a:rPr lang="en-US" sz="2400" b="1" dirty="0" smtClean="0">
                <a:latin typeface="Calibri" pitchFamily="34" charset="0"/>
                <a:cs typeface="Calibri" pitchFamily="34" charset="0"/>
              </a:rPr>
              <a:t> </a:t>
            </a:r>
            <a:r>
              <a:rPr lang="en-US" sz="2400" b="1" dirty="0" err="1" smtClean="0">
                <a:latin typeface="Calibri" pitchFamily="34" charset="0"/>
                <a:cs typeface="Calibri" pitchFamily="34" charset="0"/>
              </a:rPr>
              <a:t>traheostoma</a:t>
            </a:r>
            <a:endParaRPr lang="sr-Latn-RS" sz="2400" b="1" dirty="0" smtClean="0">
              <a:latin typeface="Calibri" pitchFamily="34" charset="0"/>
              <a:cs typeface="Calibri" pitchFamily="34" charset="0"/>
            </a:endParaRPr>
          </a:p>
          <a:p>
            <a:r>
              <a:rPr lang="sr-Latn-RS" sz="2400" dirty="0" smtClean="0">
                <a:latin typeface="Calibri" pitchFamily="34" charset="0"/>
                <a:cs typeface="Calibri" pitchFamily="34" charset="0"/>
              </a:rPr>
              <a:t>Ako</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pacijent</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nije</a:t>
            </a:r>
            <a:r>
              <a:rPr lang="en-US" sz="2400" dirty="0" smtClean="0">
                <a:latin typeface="Calibri" pitchFamily="34" charset="0"/>
                <a:cs typeface="Calibri" pitchFamily="34" charset="0"/>
              </a:rPr>
              <a:t> u </a:t>
            </a:r>
            <a:r>
              <a:rPr lang="en-US" sz="2400" dirty="0" err="1" smtClean="0">
                <a:latin typeface="Calibri" pitchFamily="34" charset="0"/>
                <a:cs typeface="Calibri" pitchFamily="34" charset="0"/>
              </a:rPr>
              <a:t>stanju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guta</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lekov</a:t>
            </a:r>
            <a:r>
              <a:rPr lang="sr-Latn-RS" sz="2400" dirty="0" smtClean="0">
                <a:latin typeface="Calibri" pitchFamily="34" charset="0"/>
                <a:cs typeface="Calibri" pitchFamily="34" charset="0"/>
              </a:rPr>
              <a:t>e </a:t>
            </a:r>
            <a:r>
              <a:rPr lang="en-US" sz="2400" dirty="0" err="1" smtClean="0">
                <a:latin typeface="Calibri" pitchFamily="34" charset="0"/>
                <a:cs typeface="Calibri" pitchFamily="34" charset="0"/>
              </a:rPr>
              <a:t>dati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parenteralno</a:t>
            </a:r>
            <a:endParaRPr lang="sr-Latn-RS" sz="2400" dirty="0" smtClean="0">
              <a:latin typeface="Calibri" pitchFamily="34" charset="0"/>
              <a:cs typeface="Calibri" pitchFamily="34" charset="0"/>
            </a:endParaRPr>
          </a:p>
          <a:p>
            <a:r>
              <a:rPr lang="en-US" sz="2400" dirty="0" err="1" smtClean="0">
                <a:latin typeface="Calibri" pitchFamily="34" charset="0"/>
                <a:cs typeface="Calibri" pitchFamily="34" charset="0"/>
              </a:rPr>
              <a:t>Pacijentu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porodici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treba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dati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objašnjenjenja</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40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Redji, neobični uzroci stridora</a:t>
            </a:r>
            <a:endParaRPr lang="en-US" sz="40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fontScale="77500" lnSpcReduction="20000"/>
          </a:bodyPr>
          <a:lstStyle/>
          <a:p>
            <a:pPr>
              <a:buClr>
                <a:srgbClr val="C00000"/>
              </a:buClr>
            </a:pPr>
            <a:r>
              <a:rPr lang="en-US" dirty="0" err="1" smtClean="0">
                <a:latin typeface="Calibri" pitchFamily="34" charset="0"/>
                <a:cs typeface="Calibri" pitchFamily="34" charset="0"/>
              </a:rPr>
              <a:t>Infekcija</a:t>
            </a:r>
            <a:r>
              <a:rPr lang="en-US" dirty="0" smtClean="0">
                <a:latin typeface="Calibri" pitchFamily="34" charset="0"/>
                <a:cs typeface="Calibri" pitchFamily="34" charset="0"/>
              </a:rPr>
              <a:t> - </a:t>
            </a:r>
            <a:r>
              <a:rPr lang="en-US" dirty="0" err="1" smtClean="0">
                <a:latin typeface="Calibri" pitchFamily="34" charset="0"/>
                <a:cs typeface="Calibri" pitchFamily="34" charset="0"/>
              </a:rPr>
              <a:t>epiglotitis</a:t>
            </a:r>
            <a:endParaRPr lang="en-US" dirty="0" smtClean="0">
              <a:latin typeface="Calibri" pitchFamily="34" charset="0"/>
              <a:cs typeface="Calibri" pitchFamily="34" charset="0"/>
            </a:endParaRPr>
          </a:p>
          <a:p>
            <a:pPr>
              <a:buClr>
                <a:srgbClr val="C00000"/>
              </a:buClr>
            </a:pPr>
            <a:r>
              <a:rPr lang="en-US" dirty="0" err="1" smtClean="0">
                <a:latin typeface="Calibri" pitchFamily="34" charset="0"/>
                <a:cs typeface="Calibri" pitchFamily="34" charset="0"/>
              </a:rPr>
              <a:t>Aspirirani</a:t>
            </a:r>
            <a:r>
              <a:rPr lang="en-US" dirty="0" smtClean="0">
                <a:latin typeface="Calibri" pitchFamily="34" charset="0"/>
                <a:cs typeface="Calibri" pitchFamily="34" charset="0"/>
              </a:rPr>
              <a:t> </a:t>
            </a:r>
            <a:r>
              <a:rPr lang="sr-Latn-RS" dirty="0" smtClean="0">
                <a:latin typeface="Calibri" pitchFamily="34" charset="0"/>
                <a:cs typeface="Calibri" pitchFamily="34" charset="0"/>
              </a:rPr>
              <a:t>predmeti</a:t>
            </a:r>
            <a:endParaRPr lang="en-US" dirty="0" smtClean="0">
              <a:latin typeface="Calibri" pitchFamily="34" charset="0"/>
              <a:cs typeface="Calibri" pitchFamily="34" charset="0"/>
            </a:endParaRPr>
          </a:p>
          <a:p>
            <a:pPr>
              <a:buClr>
                <a:srgbClr val="C00000"/>
              </a:buClr>
            </a:pPr>
            <a:r>
              <a:rPr lang="en-US" dirty="0" smtClean="0">
                <a:latin typeface="Calibri" pitchFamily="34" charset="0"/>
                <a:cs typeface="Calibri" pitchFamily="34" charset="0"/>
              </a:rPr>
              <a:t>Gust sputum</a:t>
            </a:r>
          </a:p>
          <a:p>
            <a:pPr>
              <a:buClr>
                <a:srgbClr val="C00000"/>
              </a:buClr>
            </a:pPr>
            <a:r>
              <a:rPr lang="sr-Latn-RS" dirty="0" smtClean="0">
                <a:latin typeface="Calibri" pitchFamily="34" charset="0"/>
                <a:cs typeface="Calibri" pitchFamily="34" charset="0"/>
              </a:rPr>
              <a:t>Koagulumi</a:t>
            </a:r>
            <a:r>
              <a:rPr lang="en-US" dirty="0" smtClean="0">
                <a:latin typeface="Calibri" pitchFamily="34" charset="0"/>
                <a:cs typeface="Calibri" pitchFamily="34" charset="0"/>
              </a:rPr>
              <a:t> </a:t>
            </a:r>
            <a:r>
              <a:rPr lang="en-US" dirty="0" err="1" smtClean="0">
                <a:latin typeface="Calibri" pitchFamily="34" charset="0"/>
                <a:cs typeface="Calibri" pitchFamily="34" charset="0"/>
              </a:rPr>
              <a:t>krvi</a:t>
            </a:r>
            <a:endParaRPr lang="en-US" dirty="0" smtClean="0">
              <a:latin typeface="Calibri" pitchFamily="34" charset="0"/>
              <a:cs typeface="Calibri" pitchFamily="34" charset="0"/>
            </a:endParaRPr>
          </a:p>
          <a:p>
            <a:pPr>
              <a:buClr>
                <a:srgbClr val="C00000"/>
              </a:buClr>
            </a:pPr>
            <a:r>
              <a:rPr lang="en-US" dirty="0" err="1" smtClean="0">
                <a:latin typeface="Calibri" pitchFamily="34" charset="0"/>
                <a:cs typeface="Calibri" pitchFamily="34" charset="0"/>
              </a:rPr>
              <a:t>Strana</a:t>
            </a:r>
            <a:r>
              <a:rPr lang="en-US" dirty="0" smtClean="0">
                <a:latin typeface="Calibri" pitchFamily="34" charset="0"/>
                <a:cs typeface="Calibri" pitchFamily="34" charset="0"/>
              </a:rPr>
              <a:t> </a:t>
            </a:r>
            <a:r>
              <a:rPr lang="en-US" dirty="0" err="1" smtClean="0">
                <a:latin typeface="Calibri" pitchFamily="34" charset="0"/>
                <a:cs typeface="Calibri" pitchFamily="34" charset="0"/>
              </a:rPr>
              <a:t>tela</a:t>
            </a:r>
            <a:endParaRPr lang="en-US" dirty="0" smtClean="0">
              <a:latin typeface="Calibri" pitchFamily="34" charset="0"/>
              <a:cs typeface="Calibri" pitchFamily="34" charset="0"/>
            </a:endParaRPr>
          </a:p>
          <a:p>
            <a:pPr>
              <a:buClr>
                <a:srgbClr val="C00000"/>
              </a:buClr>
            </a:pPr>
            <a:r>
              <a:rPr lang="en-US" dirty="0" err="1" smtClean="0">
                <a:latin typeface="Calibri" pitchFamily="34" charset="0"/>
                <a:cs typeface="Calibri" pitchFamily="34" charset="0"/>
              </a:rPr>
              <a:t>Kronova</a:t>
            </a:r>
            <a:r>
              <a:rPr lang="en-US" dirty="0" smtClean="0">
                <a:latin typeface="Calibri" pitchFamily="34" charset="0"/>
                <a:cs typeface="Calibri" pitchFamily="34" charset="0"/>
              </a:rPr>
              <a:t> </a:t>
            </a:r>
            <a:r>
              <a:rPr lang="en-US" dirty="0" err="1" smtClean="0">
                <a:latin typeface="Calibri" pitchFamily="34" charset="0"/>
                <a:cs typeface="Calibri" pitchFamily="34" charset="0"/>
              </a:rPr>
              <a:t>bolest</a:t>
            </a:r>
            <a:r>
              <a:rPr lang="en-US" dirty="0" smtClean="0">
                <a:latin typeface="Calibri" pitchFamily="34" charset="0"/>
                <a:cs typeface="Calibri" pitchFamily="34" charset="0"/>
              </a:rPr>
              <a:t> – </a:t>
            </a:r>
            <a:r>
              <a:rPr lang="en-US" dirty="0" err="1" smtClean="0">
                <a:latin typeface="Calibri" pitchFamily="34" charset="0"/>
                <a:cs typeface="Calibri" pitchFamily="34" charset="0"/>
              </a:rPr>
              <a:t>retka</a:t>
            </a:r>
            <a:r>
              <a:rPr lang="sr-Latn-RS" dirty="0" smtClean="0">
                <a:latin typeface="Calibri" pitchFamily="34" charset="0"/>
                <a:cs typeface="Calibri" pitchFamily="34" charset="0"/>
              </a:rPr>
              <a:t>, </a:t>
            </a:r>
            <a:r>
              <a:rPr lang="en-US" dirty="0" err="1" smtClean="0">
                <a:latin typeface="Calibri" pitchFamily="34" charset="0"/>
                <a:cs typeface="Calibri" pitchFamily="34" charset="0"/>
              </a:rPr>
              <a:t>otporna</a:t>
            </a:r>
            <a:r>
              <a:rPr lang="en-US" dirty="0" smtClean="0">
                <a:latin typeface="Calibri" pitchFamily="34" charset="0"/>
                <a:cs typeface="Calibri" pitchFamily="34" charset="0"/>
              </a:rPr>
              <a:t> </a:t>
            </a:r>
            <a:r>
              <a:rPr lang="en-US" dirty="0" err="1" smtClean="0">
                <a:latin typeface="Calibri" pitchFamily="34" charset="0"/>
                <a:cs typeface="Calibri" pitchFamily="34" charset="0"/>
              </a:rPr>
              <a:t>na</a:t>
            </a:r>
            <a:r>
              <a:rPr lang="en-US" dirty="0" smtClean="0">
                <a:latin typeface="Calibri" pitchFamily="34" charset="0"/>
                <a:cs typeface="Calibri" pitchFamily="34" charset="0"/>
              </a:rPr>
              <a:t> </a:t>
            </a:r>
            <a:r>
              <a:rPr lang="en-US" dirty="0" err="1" smtClean="0">
                <a:latin typeface="Calibri" pitchFamily="34" charset="0"/>
                <a:cs typeface="Calibri" pitchFamily="34" charset="0"/>
              </a:rPr>
              <a:t>deksametazon</a:t>
            </a:r>
            <a:r>
              <a:rPr lang="en-US" dirty="0" smtClean="0">
                <a:latin typeface="Calibri" pitchFamily="34" charset="0"/>
                <a:cs typeface="Calibri" pitchFamily="34" charset="0"/>
              </a:rPr>
              <a:t> </a:t>
            </a:r>
          </a:p>
          <a:p>
            <a:pPr>
              <a:buClr>
                <a:srgbClr val="C00000"/>
              </a:buClr>
            </a:pPr>
            <a:r>
              <a:rPr lang="en-US" dirty="0" err="1" smtClean="0">
                <a:latin typeface="Calibri" pitchFamily="34" charset="0"/>
                <a:cs typeface="Calibri" pitchFamily="34" charset="0"/>
              </a:rPr>
              <a:t>Forestier’s</a:t>
            </a:r>
            <a:r>
              <a:rPr lang="sr-Latn-RS" dirty="0" smtClean="0">
                <a:latin typeface="Calibri" pitchFamily="34" charset="0"/>
                <a:cs typeface="Calibri" pitchFamily="34" charset="0"/>
              </a:rPr>
              <a:t> -ova</a:t>
            </a:r>
            <a:r>
              <a:rPr lang="en-US" dirty="0" smtClean="0">
                <a:latin typeface="Calibri" pitchFamily="34" charset="0"/>
                <a:cs typeface="Calibri" pitchFamily="34" charset="0"/>
              </a:rPr>
              <a:t>  </a:t>
            </a:r>
            <a:r>
              <a:rPr lang="en-US" dirty="0" err="1" smtClean="0">
                <a:latin typeface="Calibri" pitchFamily="34" charset="0"/>
                <a:cs typeface="Calibri" pitchFamily="34" charset="0"/>
              </a:rPr>
              <a:t>bolest</a:t>
            </a:r>
            <a:r>
              <a:rPr lang="sr-Latn-RS" dirty="0" smtClean="0">
                <a:latin typeface="Calibri" pitchFamily="34" charset="0"/>
                <a:cs typeface="Calibri" pitchFamily="34" charset="0"/>
              </a:rPr>
              <a:t>, </a:t>
            </a:r>
            <a:r>
              <a:rPr lang="en-US" dirty="0" smtClean="0">
                <a:latin typeface="Calibri" pitchFamily="34" charset="0"/>
                <a:cs typeface="Calibri" pitchFamily="34" charset="0"/>
              </a:rPr>
              <a:t> </a:t>
            </a:r>
            <a:r>
              <a:rPr lang="en-US" dirty="0" err="1" smtClean="0">
                <a:latin typeface="Calibri" pitchFamily="34" charset="0"/>
                <a:cs typeface="Calibri" pitchFamily="34" charset="0"/>
              </a:rPr>
              <a:t>od</a:t>
            </a:r>
            <a:r>
              <a:rPr lang="en-US" dirty="0" smtClean="0">
                <a:latin typeface="Calibri" pitchFamily="34" charset="0"/>
                <a:cs typeface="Calibri" pitchFamily="34" charset="0"/>
              </a:rPr>
              <a:t> </a:t>
            </a:r>
            <a:r>
              <a:rPr lang="en-US" dirty="0" err="1" smtClean="0">
                <a:latin typeface="Calibri" pitchFamily="34" charset="0"/>
                <a:cs typeface="Calibri" pitchFamily="34" charset="0"/>
              </a:rPr>
              <a:t>velikih</a:t>
            </a:r>
            <a:r>
              <a:rPr lang="en-US" dirty="0" smtClean="0">
                <a:latin typeface="Calibri" pitchFamily="34" charset="0"/>
                <a:cs typeface="Calibri" pitchFamily="34" charset="0"/>
              </a:rPr>
              <a:t> </a:t>
            </a:r>
            <a:r>
              <a:rPr lang="en-US" dirty="0" err="1" smtClean="0">
                <a:latin typeface="Calibri" pitchFamily="34" charset="0"/>
                <a:cs typeface="Calibri" pitchFamily="34" charset="0"/>
              </a:rPr>
              <a:t>osteofita</a:t>
            </a:r>
            <a:r>
              <a:rPr lang="en-US" dirty="0" smtClean="0">
                <a:latin typeface="Calibri" pitchFamily="34" charset="0"/>
                <a:cs typeface="Calibri" pitchFamily="34" charset="0"/>
              </a:rPr>
              <a:t> </a:t>
            </a:r>
            <a:r>
              <a:rPr lang="en-US" dirty="0" err="1" smtClean="0">
                <a:latin typeface="Calibri" pitchFamily="34" charset="0"/>
                <a:cs typeface="Calibri" pitchFamily="34" charset="0"/>
              </a:rPr>
              <a:t>vratne</a:t>
            </a:r>
            <a:r>
              <a:rPr lang="en-US" dirty="0" smtClean="0">
                <a:latin typeface="Calibri" pitchFamily="34" charset="0"/>
                <a:cs typeface="Calibri" pitchFamily="34" charset="0"/>
              </a:rPr>
              <a:t> </a:t>
            </a:r>
            <a:r>
              <a:rPr lang="en-US" dirty="0" err="1" smtClean="0">
                <a:latin typeface="Calibri" pitchFamily="34" charset="0"/>
                <a:cs typeface="Calibri" pitchFamily="34" charset="0"/>
              </a:rPr>
              <a:t>kičme</a:t>
            </a:r>
            <a:r>
              <a:rPr lang="en-US" dirty="0" smtClean="0">
                <a:latin typeface="Calibri" pitchFamily="34" charset="0"/>
                <a:cs typeface="Calibri" pitchFamily="34" charset="0"/>
              </a:rPr>
              <a:t> </a:t>
            </a:r>
            <a:r>
              <a:rPr lang="en-US" dirty="0" err="1" smtClean="0">
                <a:latin typeface="Calibri" pitchFamily="34" charset="0"/>
                <a:cs typeface="Calibri" pitchFamily="34" charset="0"/>
              </a:rPr>
              <a:t>koji</a:t>
            </a:r>
            <a:r>
              <a:rPr lang="en-US" dirty="0" smtClean="0">
                <a:latin typeface="Calibri" pitchFamily="34" charset="0"/>
                <a:cs typeface="Calibri" pitchFamily="34" charset="0"/>
              </a:rPr>
              <a:t> </a:t>
            </a:r>
            <a:r>
              <a:rPr lang="en-US" dirty="0" err="1" smtClean="0">
                <a:latin typeface="Calibri" pitchFamily="34" charset="0"/>
                <a:cs typeface="Calibri" pitchFamily="34" charset="0"/>
              </a:rPr>
              <a:t>komprimuju</a:t>
            </a:r>
            <a:r>
              <a:rPr lang="en-US" dirty="0" smtClean="0">
                <a:latin typeface="Calibri" pitchFamily="34" charset="0"/>
                <a:cs typeface="Calibri" pitchFamily="34" charset="0"/>
              </a:rPr>
              <a:t> </a:t>
            </a:r>
            <a:r>
              <a:rPr lang="en-US" dirty="0" err="1" smtClean="0">
                <a:latin typeface="Calibri" pitchFamily="34" charset="0"/>
                <a:cs typeface="Calibri" pitchFamily="34" charset="0"/>
              </a:rPr>
              <a:t>traheju</a:t>
            </a:r>
            <a:endParaRPr lang="en-US" dirty="0" smtClean="0">
              <a:latin typeface="Calibri" pitchFamily="34" charset="0"/>
              <a:cs typeface="Calibri" pitchFamily="34" charset="0"/>
            </a:endParaRPr>
          </a:p>
          <a:p>
            <a:pPr>
              <a:buClr>
                <a:srgbClr val="C00000"/>
              </a:buClr>
            </a:pPr>
            <a:r>
              <a:rPr lang="en-US" dirty="0" err="1" smtClean="0">
                <a:latin typeface="Calibri" pitchFamily="34" charset="0"/>
                <a:cs typeface="Calibri" pitchFamily="34" charset="0"/>
              </a:rPr>
              <a:t>Ahalazija</a:t>
            </a:r>
            <a:r>
              <a:rPr lang="en-US" dirty="0" smtClean="0">
                <a:latin typeface="Calibri" pitchFamily="34" charset="0"/>
                <a:cs typeface="Calibri" pitchFamily="34" charset="0"/>
              </a:rPr>
              <a:t> – </a:t>
            </a:r>
            <a:r>
              <a:rPr lang="en-US" dirty="0" err="1" smtClean="0">
                <a:latin typeface="Calibri" pitchFamily="34" charset="0"/>
                <a:cs typeface="Calibri" pitchFamily="34" charset="0"/>
              </a:rPr>
              <a:t>megaezofagealna</a:t>
            </a:r>
            <a:r>
              <a:rPr lang="en-US" dirty="0" smtClean="0">
                <a:latin typeface="Calibri" pitchFamily="34" charset="0"/>
                <a:cs typeface="Calibri" pitchFamily="34" charset="0"/>
              </a:rPr>
              <a:t> </a:t>
            </a:r>
            <a:r>
              <a:rPr lang="en-US" dirty="0" err="1" smtClean="0">
                <a:latin typeface="Calibri" pitchFamily="34" charset="0"/>
                <a:cs typeface="Calibri" pitchFamily="34" charset="0"/>
              </a:rPr>
              <a:t>kompresija</a:t>
            </a:r>
            <a:r>
              <a:rPr lang="en-US" dirty="0" smtClean="0">
                <a:latin typeface="Calibri" pitchFamily="34" charset="0"/>
                <a:cs typeface="Calibri" pitchFamily="34" charset="0"/>
              </a:rPr>
              <a:t> </a:t>
            </a:r>
            <a:r>
              <a:rPr lang="en-US" dirty="0" err="1" smtClean="0">
                <a:latin typeface="Calibri" pitchFamily="34" charset="0"/>
                <a:cs typeface="Calibri" pitchFamily="34" charset="0"/>
              </a:rPr>
              <a:t>traheje</a:t>
            </a:r>
            <a:endParaRPr lang="en-US" dirty="0" smtClean="0">
              <a:latin typeface="Calibri" pitchFamily="34" charset="0"/>
              <a:cs typeface="Calibri" pitchFamily="34" charset="0"/>
            </a:endParaRPr>
          </a:p>
          <a:p>
            <a:pPr>
              <a:buClr>
                <a:srgbClr val="C00000"/>
              </a:buClr>
            </a:pPr>
            <a:r>
              <a:rPr lang="en-US" dirty="0" err="1" smtClean="0">
                <a:latin typeface="Calibri" pitchFamily="34" charset="0"/>
                <a:cs typeface="Calibri" pitchFamily="34" charset="0"/>
              </a:rPr>
              <a:t>Miastenija</a:t>
            </a:r>
            <a:r>
              <a:rPr lang="en-US" dirty="0" smtClean="0">
                <a:latin typeface="Calibri" pitchFamily="34" charset="0"/>
                <a:cs typeface="Calibri" pitchFamily="34" charset="0"/>
              </a:rPr>
              <a:t> gravis – </a:t>
            </a:r>
            <a:r>
              <a:rPr lang="en-US" dirty="0" err="1" smtClean="0">
                <a:latin typeface="Calibri" pitchFamily="34" charset="0"/>
                <a:cs typeface="Calibri" pitchFamily="34" charset="0"/>
              </a:rPr>
              <a:t>manifestuje</a:t>
            </a:r>
            <a:r>
              <a:rPr lang="en-US" dirty="0" smtClean="0">
                <a:latin typeface="Calibri" pitchFamily="34" charset="0"/>
                <a:cs typeface="Calibri" pitchFamily="34" charset="0"/>
              </a:rPr>
              <a:t> se </a:t>
            </a:r>
            <a:r>
              <a:rPr lang="en-US" dirty="0" err="1" smtClean="0">
                <a:latin typeface="Calibri" pitchFamily="34" charset="0"/>
                <a:cs typeface="Calibri" pitchFamily="34" charset="0"/>
              </a:rPr>
              <a:t>stridorom</a:t>
            </a:r>
            <a:r>
              <a:rPr lang="en-US" dirty="0" smtClean="0">
                <a:latin typeface="Calibri" pitchFamily="34" charset="0"/>
                <a:cs typeface="Calibri" pitchFamily="34" charset="0"/>
              </a:rPr>
              <a:t> </a:t>
            </a:r>
            <a:r>
              <a:rPr lang="en-US" dirty="0" err="1" smtClean="0">
                <a:latin typeface="Calibri" pitchFamily="34" charset="0"/>
                <a:cs typeface="Calibri" pitchFamily="34" charset="0"/>
              </a:rPr>
              <a:t>pri</a:t>
            </a:r>
            <a:r>
              <a:rPr lang="en-US" dirty="0" smtClean="0">
                <a:latin typeface="Calibri" pitchFamily="34" charset="0"/>
                <a:cs typeface="Calibri" pitchFamily="34" charset="0"/>
              </a:rPr>
              <a:t> </a:t>
            </a:r>
            <a:r>
              <a:rPr lang="en-US" dirty="0" err="1" smtClean="0">
                <a:latin typeface="Calibri" pitchFamily="34" charset="0"/>
                <a:cs typeface="Calibri" pitchFamily="34" charset="0"/>
              </a:rPr>
              <a:t>naporu</a:t>
            </a:r>
            <a:endParaRPr lang="en-US" dirty="0" smtClean="0">
              <a:latin typeface="Calibri" pitchFamily="34" charset="0"/>
              <a:cs typeface="Calibri" pitchFamily="34" charset="0"/>
            </a:endParaRPr>
          </a:p>
          <a:p>
            <a:pPr>
              <a:buClr>
                <a:srgbClr val="C00000"/>
              </a:buClr>
            </a:pPr>
            <a:r>
              <a:rPr lang="en-US" dirty="0" err="1" smtClean="0">
                <a:latin typeface="Calibri" pitchFamily="34" charset="0"/>
                <a:cs typeface="Calibri" pitchFamily="34" charset="0"/>
              </a:rPr>
              <a:t>Psihogeni</a:t>
            </a:r>
            <a:r>
              <a:rPr lang="en-US" dirty="0" smtClean="0">
                <a:latin typeface="Calibri" pitchFamily="34" charset="0"/>
                <a:cs typeface="Calibri" pitchFamily="34" charset="0"/>
              </a:rPr>
              <a:t> </a:t>
            </a:r>
            <a:r>
              <a:rPr lang="en-US" dirty="0" err="1" smtClean="0">
                <a:latin typeface="Calibri" pitchFamily="34" charset="0"/>
                <a:cs typeface="Calibri" pitchFamily="34" charset="0"/>
              </a:rPr>
              <a:t>stridor</a:t>
            </a:r>
            <a:endParaRPr lang="en-US" dirty="0" smtClean="0">
              <a:latin typeface="Calibri" pitchFamily="34" charset="0"/>
              <a:cs typeface="Calibri" pitchFamily="34" charset="0"/>
            </a:endParaRPr>
          </a:p>
          <a:p>
            <a:pPr>
              <a:buClr>
                <a:srgbClr val="C00000"/>
              </a:buClr>
            </a:pPr>
            <a:r>
              <a:rPr lang="en-US" dirty="0" err="1" smtClean="0">
                <a:latin typeface="Calibri" pitchFamily="34" charset="0"/>
                <a:cs typeface="Calibri" pitchFamily="34" charset="0"/>
              </a:rPr>
              <a:t>Preosetljivost</a:t>
            </a:r>
            <a:r>
              <a:rPr lang="en-US" dirty="0" smtClean="0">
                <a:latin typeface="Calibri" pitchFamily="34" charset="0"/>
                <a:cs typeface="Calibri" pitchFamily="34" charset="0"/>
              </a:rPr>
              <a:t> </a:t>
            </a:r>
            <a:r>
              <a:rPr lang="en-US" dirty="0" err="1" smtClean="0">
                <a:latin typeface="Calibri" pitchFamily="34" charset="0"/>
                <a:cs typeface="Calibri" pitchFamily="34" charset="0"/>
              </a:rPr>
              <a:t>na</a:t>
            </a:r>
            <a:r>
              <a:rPr lang="en-US" dirty="0" smtClean="0">
                <a:latin typeface="Calibri" pitchFamily="34" charset="0"/>
                <a:cs typeface="Calibri" pitchFamily="34" charset="0"/>
              </a:rPr>
              <a:t> </a:t>
            </a:r>
            <a:r>
              <a:rPr lang="en-US" dirty="0" err="1" smtClean="0">
                <a:latin typeface="Calibri" pitchFamily="34" charset="0"/>
                <a:cs typeface="Calibri" pitchFamily="34" charset="0"/>
              </a:rPr>
              <a:t>lekove</a:t>
            </a:r>
            <a:r>
              <a:rPr lang="en-US" dirty="0" smtClean="0">
                <a:latin typeface="Calibri" pitchFamily="34" charset="0"/>
                <a:cs typeface="Calibri" pitchFamily="34" charset="0"/>
              </a:rPr>
              <a:t> – </a:t>
            </a:r>
            <a:r>
              <a:rPr lang="en-US" dirty="0" err="1" smtClean="0">
                <a:latin typeface="Calibri" pitchFamily="34" charset="0"/>
                <a:cs typeface="Calibri" pitchFamily="34" charset="0"/>
              </a:rPr>
              <a:t>amfotericin</a:t>
            </a:r>
            <a:r>
              <a:rPr lang="en-US" dirty="0" smtClean="0">
                <a:latin typeface="Calibri" pitchFamily="34" charset="0"/>
                <a:cs typeface="Calibri" pitchFamily="34" charset="0"/>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CILJEVI Palijativnog zbrinjavanja </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Respiratornih bolesti</a:t>
            </a:r>
            <a:endParaRPr lang="en-US" sz="3600" dirty="0"/>
          </a:p>
        </p:txBody>
      </p:sp>
      <p:sp>
        <p:nvSpPr>
          <p:cNvPr id="3" name="Content Placeholder 2"/>
          <p:cNvSpPr>
            <a:spLocks noGrp="1"/>
          </p:cNvSpPr>
          <p:nvPr>
            <p:ph idx="1"/>
          </p:nvPr>
        </p:nvSpPr>
        <p:spPr>
          <a:xfrm>
            <a:off x="457200" y="1600200"/>
            <a:ext cx="8534400" cy="4525963"/>
          </a:xfrm>
        </p:spPr>
        <p:txBody>
          <a:bodyPr>
            <a:normAutofit/>
          </a:bodyPr>
          <a:lstStyle/>
          <a:p>
            <a:endParaRPr lang="sr-Latn-RS" sz="2800" dirty="0" smtClean="0">
              <a:latin typeface="Calibri" pitchFamily="34" charset="0"/>
              <a:cs typeface="Calibri" pitchFamily="34" charset="0"/>
            </a:endParaRPr>
          </a:p>
          <a:p>
            <a:pPr algn="just">
              <a:buClr>
                <a:srgbClr val="C00000"/>
              </a:buClr>
              <a:buNone/>
            </a:pPr>
            <a:r>
              <a:rPr lang="sr-Latn-RS" sz="2800" dirty="0" smtClean="0">
                <a:latin typeface="Calibri" pitchFamily="34" charset="0"/>
                <a:cs typeface="Calibri" pitchFamily="34" charset="0"/>
              </a:rPr>
              <a:t>                - </a:t>
            </a:r>
            <a:r>
              <a:rPr lang="en-US" sz="2800" dirty="0" err="1" smtClean="0">
                <a:latin typeface="Calibri" pitchFamily="34" charset="0"/>
                <a:cs typeface="Calibri" pitchFamily="34" charset="0"/>
              </a:rPr>
              <a:t>smanje</a:t>
            </a:r>
            <a:r>
              <a:rPr lang="sr-Latn-RS" sz="2800" dirty="0" smtClean="0">
                <a:latin typeface="Calibri" pitchFamily="34" charset="0"/>
                <a:cs typeface="Calibri" pitchFamily="34" charset="0"/>
              </a:rPr>
              <a:t>nje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neplaniran</a:t>
            </a:r>
            <a:r>
              <a:rPr lang="sr-Latn-RS" sz="2800" dirty="0" smtClean="0">
                <a:latin typeface="Calibri" pitchFamily="34" charset="0"/>
                <a:cs typeface="Calibri" pitchFamily="34" charset="0"/>
              </a:rPr>
              <a:t>ih</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poset</a:t>
            </a:r>
            <a:r>
              <a:rPr lang="sr-Latn-RS" sz="2800" dirty="0" smtClean="0">
                <a:latin typeface="Calibri" pitchFamily="34" charset="0"/>
                <a:cs typeface="Calibri" pitchFamily="34" charset="0"/>
              </a:rPr>
              <a:t>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hitnoj</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pomoći</a:t>
            </a:r>
            <a:endParaRPr lang="sr-Latn-RS" sz="2800" dirty="0" smtClean="0">
              <a:latin typeface="Calibri" pitchFamily="34" charset="0"/>
              <a:cs typeface="Calibri" pitchFamily="34" charset="0"/>
            </a:endParaRPr>
          </a:p>
          <a:p>
            <a:pPr algn="just">
              <a:buClr>
                <a:srgbClr val="C00000"/>
              </a:buClr>
              <a:buNone/>
            </a:pPr>
            <a:r>
              <a:rPr lang="sr-Latn-RS" sz="2800" dirty="0" smtClean="0">
                <a:latin typeface="Calibri" pitchFamily="34" charset="0"/>
                <a:cs typeface="Calibri" pitchFamily="34" charset="0"/>
              </a:rPr>
              <a:t>                - </a:t>
            </a:r>
            <a:r>
              <a:rPr lang="en-US" sz="2800" dirty="0" err="1" smtClean="0">
                <a:latin typeface="Calibri" pitchFamily="34" charset="0"/>
                <a:cs typeface="Calibri" pitchFamily="34" charset="0"/>
              </a:rPr>
              <a:t>spreč</a:t>
            </a:r>
            <a:r>
              <a:rPr lang="sr-Latn-RS" sz="2800" dirty="0" smtClean="0">
                <a:latin typeface="Calibri" pitchFamily="34" charset="0"/>
                <a:cs typeface="Calibri" pitchFamily="34" charset="0"/>
              </a:rPr>
              <a:t>avanje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hospitalizacij</a:t>
            </a:r>
            <a:r>
              <a:rPr lang="sr-Latn-RS" sz="2800" dirty="0" smtClean="0">
                <a:latin typeface="Calibri" pitchFamily="34" charset="0"/>
                <a:cs typeface="Calibri" pitchFamily="34" charset="0"/>
              </a:rPr>
              <a:t>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a:t>
            </a:r>
            <a:r>
              <a:rPr lang="en-US"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pPr algn="just">
              <a:buClr>
                <a:srgbClr val="C00000"/>
              </a:buClr>
              <a:buNone/>
            </a:pPr>
            <a:r>
              <a:rPr lang="sr-Latn-RS" sz="2800" dirty="0" smtClean="0">
                <a:latin typeface="Calibri" pitchFamily="34" charset="0"/>
                <a:cs typeface="Calibri" pitchFamily="34" charset="0"/>
              </a:rPr>
              <a:t>                - pružanje </a:t>
            </a:r>
            <a:r>
              <a:rPr lang="en-US" sz="2800" dirty="0" err="1" smtClean="0">
                <a:latin typeface="Calibri" pitchFamily="34" charset="0"/>
                <a:cs typeface="Calibri" pitchFamily="34" charset="0"/>
              </a:rPr>
              <a:t>podr</a:t>
            </a:r>
            <a:r>
              <a:rPr lang="sr-Latn-RS" sz="2800" dirty="0" smtClean="0">
                <a:latin typeface="Calibri" pitchFamily="34" charset="0"/>
                <a:cs typeface="Calibri" pitchFamily="34" charset="0"/>
              </a:rPr>
              <a:t>ške </a:t>
            </a:r>
            <a:r>
              <a:rPr lang="en-US" sz="2800" dirty="0" err="1" smtClean="0">
                <a:latin typeface="Calibri" pitchFamily="34" charset="0"/>
                <a:cs typeface="Calibri" pitchFamily="34" charset="0"/>
              </a:rPr>
              <a:t>na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kraju</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života</a:t>
            </a:r>
            <a:endParaRPr lang="en-US" sz="2800" dirty="0" smtClean="0">
              <a:latin typeface="Calibri" pitchFamily="34" charset="0"/>
              <a:cs typeface="Calibri" pitchFamily="34" charset="0"/>
            </a:endParaRPr>
          </a:p>
          <a:p>
            <a:pPr algn="ctr">
              <a:buNone/>
            </a:pPr>
            <a:endParaRPr lang="en-US" sz="2800" dirty="0" smtClean="0">
              <a:latin typeface="Calibri" pitchFamily="34" charset="0"/>
              <a:cs typeface="Calibri" pitchFamily="34" charset="0"/>
            </a:endParaRPr>
          </a:p>
        </p:txBody>
      </p:sp>
      <p:sp>
        <p:nvSpPr>
          <p:cNvPr id="4" name="Right Arrow 3"/>
          <p:cNvSpPr/>
          <p:nvPr/>
        </p:nvSpPr>
        <p:spPr>
          <a:xfrm>
            <a:off x="838200" y="2209800"/>
            <a:ext cx="838200" cy="304800"/>
          </a:xfrm>
          <a:prstGeom prst="rightArrow">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lečenje stridora</a:t>
            </a:r>
            <a:b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br>
            <a:endParaRPr lang="en-US" sz="3200" i="1"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lnSpcReduction="10000"/>
          </a:bodyPr>
          <a:lstStyle/>
          <a:p>
            <a:pPr>
              <a:buNone/>
            </a:pPr>
            <a:r>
              <a:rPr lang="sr-Latn-RS" sz="36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Ne-farmakološko </a:t>
            </a:r>
          </a:p>
          <a:p>
            <a:pPr>
              <a:buClr>
                <a:srgbClr val="C00000"/>
              </a:buClr>
              <a:buNone/>
            </a:pPr>
            <a:r>
              <a:rPr lang="sr-Latn-RS" sz="2800" dirty="0" smtClean="0">
                <a:latin typeface="Calibri" pitchFamily="34" charset="0"/>
                <a:cs typeface="Calibri" pitchFamily="34" charset="0"/>
              </a:rPr>
              <a:t>Posturalna manipulacija</a:t>
            </a:r>
          </a:p>
          <a:p>
            <a:pPr>
              <a:buClr>
                <a:srgbClr val="C00000"/>
              </a:buClr>
            </a:pPr>
            <a:r>
              <a:rPr lang="en-US" sz="2800" b="1" dirty="0" smtClean="0">
                <a:solidFill>
                  <a:srgbClr val="C00000"/>
                </a:solidFill>
                <a:latin typeface="Calibri" pitchFamily="34" charset="0"/>
                <a:cs typeface="Calibri" pitchFamily="34" charset="0"/>
              </a:rPr>
              <a:t>Heimlich</a:t>
            </a:r>
            <a:r>
              <a:rPr lang="sr-Latn-RS" sz="2800" b="1" dirty="0" smtClean="0">
                <a:solidFill>
                  <a:srgbClr val="C00000"/>
                </a:solidFill>
                <a:latin typeface="Calibri" pitchFamily="34" charset="0"/>
                <a:cs typeface="Calibri" pitchFamily="34" charset="0"/>
              </a:rPr>
              <a:t>-ov </a:t>
            </a:r>
            <a:r>
              <a:rPr lang="en-US" sz="2800" dirty="0" err="1" smtClean="0">
                <a:latin typeface="Calibri" pitchFamily="34" charset="0"/>
                <a:cs typeface="Calibri" pitchFamily="34" charset="0"/>
              </a:rPr>
              <a:t>manevar</a:t>
            </a:r>
            <a:r>
              <a:rPr lang="sr-Latn-RS" sz="2800" dirty="0" smtClean="0">
                <a:latin typeface="Calibri" pitchFamily="34" charset="0"/>
                <a:cs typeface="Calibri" pitchFamily="34" charset="0"/>
              </a:rPr>
              <a:t> → za </a:t>
            </a:r>
            <a:r>
              <a:rPr lang="sr-Latn-RS" sz="2800" u="sng" dirty="0" smtClean="0">
                <a:latin typeface="Calibri" pitchFamily="34" charset="0"/>
                <a:cs typeface="Calibri" pitchFamily="34" charset="0"/>
              </a:rPr>
              <a:t>akutni</a:t>
            </a:r>
            <a:r>
              <a:rPr lang="sr-Latn-RS" sz="2800" dirty="0" smtClean="0">
                <a:latin typeface="Calibri" pitchFamily="34" charset="0"/>
                <a:cs typeface="Calibri" pitchFamily="34" charset="0"/>
              </a:rPr>
              <a:t> stridor</a:t>
            </a:r>
          </a:p>
          <a:p>
            <a:pPr>
              <a:buClr>
                <a:srgbClr val="C00000"/>
              </a:buClr>
              <a:buNone/>
            </a:pPr>
            <a:endParaRPr lang="sr-Latn-RS" sz="2800" dirty="0" smtClean="0">
              <a:latin typeface="Calibri" pitchFamily="34" charset="0"/>
              <a:cs typeface="Calibri" pitchFamily="34" charset="0"/>
            </a:endParaRPr>
          </a:p>
          <a:p>
            <a:pPr>
              <a:buClr>
                <a:srgbClr val="C00000"/>
              </a:buClr>
            </a:pPr>
            <a:r>
              <a:rPr lang="sr-Latn-RS" sz="2800" dirty="0" smtClean="0">
                <a:latin typeface="Calibri" pitchFamily="34" charset="0"/>
                <a:cs typeface="Calibri" pitchFamily="34" charset="0"/>
              </a:rPr>
              <a:t>Bronhoskopija/laringoskopija </a:t>
            </a:r>
          </a:p>
          <a:p>
            <a:pPr>
              <a:buClr>
                <a:srgbClr val="C00000"/>
              </a:buClr>
            </a:pPr>
            <a:r>
              <a:rPr lang="en-US" sz="2800" dirty="0" smtClean="0">
                <a:latin typeface="Calibri" pitchFamily="34" charset="0"/>
                <a:cs typeface="Calibri" pitchFamily="34" charset="0"/>
              </a:rPr>
              <a:t>S</a:t>
            </a:r>
            <a:r>
              <a:rPr lang="sr-Latn-RS" sz="2800" dirty="0" smtClean="0">
                <a:latin typeface="Calibri" pitchFamily="34" charset="0"/>
                <a:cs typeface="Calibri" pitchFamily="34" charset="0"/>
              </a:rPr>
              <a:t>tentovi</a:t>
            </a:r>
          </a:p>
          <a:p>
            <a:pPr>
              <a:buClr>
                <a:srgbClr val="C00000"/>
              </a:buClr>
            </a:pPr>
            <a:r>
              <a:rPr lang="sr-Latn-RS" sz="2800" dirty="0" smtClean="0">
                <a:latin typeface="Calibri" pitchFamily="34" charset="0"/>
                <a:cs typeface="Calibri" pitchFamily="34" charset="0"/>
              </a:rPr>
              <a:t>Traheostoma</a:t>
            </a:r>
            <a:r>
              <a:rPr lang="en-US"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pPr>
              <a:buClr>
                <a:srgbClr val="C00000"/>
              </a:buClr>
            </a:pPr>
            <a:endParaRPr lang="sr-Latn-RS" sz="2800" dirty="0" smtClean="0">
              <a:latin typeface="Calibri" pitchFamily="34" charset="0"/>
              <a:cs typeface="Calibri" pitchFamily="34" charset="0"/>
            </a:endParaRPr>
          </a:p>
          <a:p>
            <a:pPr>
              <a:buClr>
                <a:srgbClr val="C00000"/>
              </a:buClr>
            </a:pPr>
            <a:r>
              <a:rPr lang="sr-Latn-RS" sz="2800" dirty="0" smtClean="0">
                <a:latin typeface="Calibri" pitchFamily="34" charset="0"/>
                <a:cs typeface="Calibri" pitchFamily="34" charset="0"/>
              </a:rPr>
              <a:t>Fizikalna terapija</a:t>
            </a:r>
          </a:p>
          <a:p>
            <a:pPr>
              <a:buClr>
                <a:srgbClr val="C00000"/>
              </a:buClr>
            </a:pPr>
            <a:endParaRPr lang="sr-Latn-RS" sz="2800" dirty="0" smtClean="0">
              <a:latin typeface="Calibri" pitchFamily="34" charset="0"/>
              <a:cs typeface="Calibri" pitchFamily="34" charset="0"/>
            </a:endParaRPr>
          </a:p>
          <a:p>
            <a:endParaRPr lang="sr-Latn-RS" dirty="0" smtClean="0"/>
          </a:p>
        </p:txBody>
      </p:sp>
      <p:pic>
        <p:nvPicPr>
          <p:cNvPr id="4" name="Picture 2"/>
          <p:cNvPicPr>
            <a:picLocks noChangeAspect="1" noChangeArrowheads="1"/>
          </p:cNvPicPr>
          <p:nvPr/>
        </p:nvPicPr>
        <p:blipFill>
          <a:blip r:embed="rId3"/>
          <a:srcRect/>
          <a:stretch>
            <a:fillRect/>
          </a:stretch>
        </p:blipFill>
        <p:spPr bwMode="auto">
          <a:xfrm>
            <a:off x="4829175" y="1152525"/>
            <a:ext cx="3933825" cy="15906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Latn-R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 lečenje stridora</a:t>
            </a:r>
            <a:endParaRPr lang="en-US" sz="3200" i="1"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Farmakološki</a:t>
            </a: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tretman</a:t>
            </a:r>
            <a:r>
              <a:rPr lang="sr-Latn-RS" sz="2800" dirty="0" smtClean="0">
                <a:latin typeface="Calibri" pitchFamily="34" charset="0"/>
                <a:cs typeface="Calibri" pitchFamily="34" charset="0"/>
              </a:rPr>
              <a:t>:</a:t>
            </a:r>
            <a:r>
              <a:rPr lang="en-US" sz="2800" dirty="0" smtClean="0">
                <a:latin typeface="Calibri" pitchFamily="34" charset="0"/>
                <a:cs typeface="Calibri" pitchFamily="34" charset="0"/>
              </a:rPr>
              <a:t> </a:t>
            </a:r>
            <a:endParaRPr lang="sr-Latn-RS" sz="2800" dirty="0" smtClean="0">
              <a:latin typeface="Calibri" pitchFamily="34" charset="0"/>
              <a:cs typeface="Calibri" pitchFamily="34" charset="0"/>
            </a:endParaRPr>
          </a:p>
          <a:p>
            <a:pPr>
              <a:buNone/>
            </a:pPr>
            <a:r>
              <a:rPr lang="sr-Latn-RS" sz="2800" dirty="0" smtClean="0">
                <a:latin typeface="Calibri" pitchFamily="34" charset="0"/>
                <a:cs typeface="Calibri" pitchFamily="34" charset="0"/>
              </a:rPr>
              <a:t>    - Mešavina</a:t>
            </a:r>
            <a:r>
              <a:rPr lang="en-US" sz="2800" dirty="0" smtClean="0">
                <a:latin typeface="Calibri" pitchFamily="34" charset="0"/>
                <a:cs typeface="Calibri" pitchFamily="34" charset="0"/>
              </a:rPr>
              <a:t> </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kiseonik</a:t>
            </a:r>
            <a:r>
              <a:rPr lang="en-U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helijum</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4:1</a:t>
            </a: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sr-Latn-RS" sz="2800" dirty="0" smtClean="0">
                <a:latin typeface="Calibri" pitchFamily="34" charset="0"/>
                <a:cs typeface="Calibri" pitchFamily="34" charset="0"/>
              </a:rPr>
              <a:t>sa</a:t>
            </a:r>
            <a:endParaRPr lang="en-US" sz="2800" dirty="0" smtClean="0">
              <a:latin typeface="Calibri" pitchFamily="34" charset="0"/>
              <a:cs typeface="Calibri" pitchFamily="34" charset="0"/>
            </a:endParaRPr>
          </a:p>
          <a:p>
            <a:pPr>
              <a:buNone/>
            </a:pPr>
            <a:r>
              <a:rPr lang="sr-Latn-RS" sz="2800" dirty="0" smtClean="0">
                <a:latin typeface="Calibri" pitchFamily="34" charset="0"/>
                <a:cs typeface="Calibri" pitchFamily="34" charset="0"/>
              </a:rPr>
              <a:t>    - </a:t>
            </a:r>
            <a:r>
              <a:rPr lang="en-US" sz="2800" i="1"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Deksametazon</a:t>
            </a:r>
            <a:r>
              <a:rPr lang="sr-Latn-RS" sz="2800" i="1"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om</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16 mg</a:t>
            </a: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k</a:t>
            </a:r>
            <a:r>
              <a:rPr lang="sr-Latn-R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g</a:t>
            </a:r>
            <a:r>
              <a:rPr lang="en-US" sz="28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2800" dirty="0" err="1" smtClean="0">
                <a:latin typeface="Calibri" pitchFamily="34" charset="0"/>
                <a:cs typeface="Calibri" pitchFamily="34" charset="0"/>
              </a:rPr>
              <a:t>za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edem</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ili</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inflamaciju</a:t>
            </a:r>
            <a:endParaRPr lang="en-US" sz="2800" dirty="0" smtClean="0">
              <a:latin typeface="Calibri" pitchFamily="34" charset="0"/>
              <a:cs typeface="Calibri" pitchFamily="34" charset="0"/>
            </a:endParaRPr>
          </a:p>
          <a:p>
            <a:pPr>
              <a:buNone/>
            </a:pPr>
            <a:endParaRPr lang="sr-Latn-RS" sz="2800" dirty="0" smtClean="0">
              <a:latin typeface="Calibri" pitchFamily="34" charset="0"/>
              <a:cs typeface="Calibri" pitchFamily="34" charset="0"/>
            </a:endParaRPr>
          </a:p>
          <a:p>
            <a:pPr>
              <a:buNone/>
            </a:pPr>
            <a:endParaRPr lang="sr-Latn-RS" sz="2800" dirty="0" smtClean="0">
              <a:latin typeface="Calibri" pitchFamily="34" charset="0"/>
              <a:cs typeface="Calibri" pitchFamily="34" charset="0"/>
            </a:endParaRPr>
          </a:p>
          <a:p>
            <a:pPr>
              <a:buNone/>
            </a:pP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Kronova</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bolest</a:t>
            </a:r>
            <a:r>
              <a:rPr lang="sr-Latn-RS" sz="2800" dirty="0" smtClean="0">
                <a:latin typeface="Calibri" pitchFamily="34" charset="0"/>
                <a:cs typeface="Calibri" pitchFamily="34" charset="0"/>
              </a:rPr>
              <a:t>- </a:t>
            </a:r>
            <a:r>
              <a:rPr lang="en-US" sz="2800" dirty="0" err="1" smtClean="0">
                <a:latin typeface="Calibri" pitchFamily="34" charset="0"/>
                <a:cs typeface="Calibri" pitchFamily="34" charset="0"/>
              </a:rPr>
              <a:t>veoma</a:t>
            </a:r>
            <a:r>
              <a:rPr lang="sr-Latn-RS" sz="2800" dirty="0" smtClean="0">
                <a:latin typeface="Calibri" pitchFamily="34" charset="0"/>
                <a:cs typeface="Calibri" pitchFamily="34" charset="0"/>
              </a:rPr>
              <a:t>, redak i</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neobič</a:t>
            </a:r>
            <a:r>
              <a:rPr lang="sr-Latn-RS" sz="2800" dirty="0" smtClean="0">
                <a:latin typeface="Calibri" pitchFamily="34" charset="0"/>
                <a:cs typeface="Calibri" pitchFamily="34" charset="0"/>
              </a:rPr>
              <a:t>a</a:t>
            </a:r>
            <a:r>
              <a:rPr lang="en-US" sz="2800" dirty="0" smtClean="0">
                <a:latin typeface="Calibri" pitchFamily="34" charset="0"/>
                <a:cs typeface="Calibri" pitchFamily="34" charset="0"/>
              </a:rPr>
              <a:t>n</a:t>
            </a:r>
            <a:r>
              <a:rPr lang="sr-Latn-RS" sz="2800" dirty="0" smtClean="0">
                <a:latin typeface="Calibri" pitchFamily="34" charset="0"/>
                <a:cs typeface="Calibri" pitchFamily="34" charset="0"/>
              </a:rPr>
              <a:t> uzrok o</a:t>
            </a:r>
            <a:r>
              <a:rPr lang="en-US" sz="2800" dirty="0" err="1" smtClean="0">
                <a:latin typeface="Calibri" pitchFamily="34" charset="0"/>
                <a:cs typeface="Calibri" pitchFamily="34" charset="0"/>
              </a:rPr>
              <a:t>tporna</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je </a:t>
            </a:r>
            <a:r>
              <a:rPr lang="en-US" sz="2800" dirty="0" err="1" smtClean="0">
                <a:latin typeface="Calibri" pitchFamily="34" charset="0"/>
                <a:cs typeface="Calibri" pitchFamily="34" charset="0"/>
              </a:rPr>
              <a:t>na</a:t>
            </a:r>
            <a:r>
              <a:rPr lang="en-US" sz="2800" dirty="0" smtClean="0">
                <a:latin typeface="Calibri" pitchFamily="34" charset="0"/>
                <a:cs typeface="Calibri" pitchFamily="34" charset="0"/>
              </a:rPr>
              <a:t> </a:t>
            </a:r>
            <a:r>
              <a:rPr lang="sr-Latn-RS" sz="2800" dirty="0" smtClean="0">
                <a:latin typeface="Calibri" pitchFamily="34" charset="0"/>
                <a:cs typeface="Calibri" pitchFamily="34" charset="0"/>
              </a:rPr>
              <a:t>KS</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reaguje</a:t>
            </a:r>
            <a:r>
              <a:rPr lang="en-US" sz="2800" dirty="0" smtClean="0">
                <a:latin typeface="Calibri" pitchFamily="34" charset="0"/>
                <a:cs typeface="Calibri" pitchFamily="34" charset="0"/>
              </a:rPr>
              <a:t> </a:t>
            </a:r>
            <a:r>
              <a:rPr lang="en-US" sz="2800" dirty="0" err="1" smtClean="0">
                <a:latin typeface="Calibri" pitchFamily="34" charset="0"/>
                <a:cs typeface="Calibri" pitchFamily="34" charset="0"/>
              </a:rPr>
              <a:t>na</a:t>
            </a:r>
            <a:r>
              <a:rPr lang="en-US" sz="2800" dirty="0" smtClean="0">
                <a:latin typeface="Calibri" pitchFamily="34" charset="0"/>
                <a:cs typeface="Calibri" pitchFamily="34" charset="0"/>
              </a:rPr>
              <a:t> </a:t>
            </a:r>
            <a:r>
              <a:rPr lang="sr-Latn-RS" sz="2800" dirty="0" err="1" smtClean="0">
                <a:latin typeface="Calibri" pitchFamily="34" charset="0"/>
                <a:cs typeface="Calibri" pitchFamily="34" charset="0"/>
              </a:rPr>
              <a:t>I</a:t>
            </a:r>
            <a:r>
              <a:rPr lang="en-US" sz="2800" dirty="0" err="1" smtClean="0">
                <a:latin typeface="Calibri" pitchFamily="34" charset="0"/>
                <a:cs typeface="Calibri" pitchFamily="34" charset="0"/>
              </a:rPr>
              <a:t>nfliksimab</a:t>
            </a:r>
            <a:endParaRPr lang="en-US" sz="28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Kada</a:t>
            </a:r>
            <a:r>
              <a:rPr lang="en-U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razmišljati</a:t>
            </a:r>
            <a:r>
              <a:rPr lang="en-U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o </a:t>
            </a:r>
            <a:r>
              <a:rPr lang="en-US" sz="3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palijativnom</a:t>
            </a:r>
            <a:r>
              <a:rPr lang="en-US" sz="3600" dirty="0" smtClean="0">
                <a:solidFill>
                  <a:srgbClr val="C00000"/>
                </a:solidFill>
                <a:effectLst>
                  <a:outerShdw blurRad="38100" dist="38100" dir="2700000" algn="tl">
                    <a:srgbClr val="000000">
                      <a:alpha val="43137"/>
                    </a:srgbClr>
                  </a:outerShdw>
                </a:effectLst>
                <a:latin typeface="Calibri" pitchFamily="34" charset="0"/>
                <a:cs typeface="Calibri" pitchFamily="34" charset="0"/>
              </a:rPr>
              <a:t> </a:t>
            </a:r>
            <a:r>
              <a:rPr lang="en-US" sz="3600" dirty="0" err="1" smtClean="0">
                <a:solidFill>
                  <a:srgbClr val="C00000"/>
                </a:solidFill>
                <a:effectLst>
                  <a:outerShdw blurRad="38100" dist="38100" dir="2700000" algn="tl">
                    <a:srgbClr val="000000">
                      <a:alpha val="43137"/>
                    </a:srgbClr>
                  </a:outerShdw>
                </a:effectLst>
                <a:latin typeface="Calibri" pitchFamily="34" charset="0"/>
                <a:cs typeface="Calibri" pitchFamily="34" charset="0"/>
              </a:rPr>
              <a:t>zbrinjavanju</a:t>
            </a:r>
            <a:endParaRPr lang="en-US" sz="3600" dirty="0">
              <a:solidFill>
                <a:srgbClr val="C00000"/>
              </a:solidFill>
              <a:effectLst>
                <a:outerShdw blurRad="38100" dist="38100" dir="2700000" algn="tl">
                  <a:srgbClr val="000000">
                    <a:alpha val="43137"/>
                  </a:srgbClr>
                </a:outerShdw>
              </a:effectLst>
              <a:latin typeface="Calibri" pitchFamily="34" charset="0"/>
              <a:cs typeface="Calibri" pitchFamily="34" charset="0"/>
            </a:endParaRPr>
          </a:p>
        </p:txBody>
      </p:sp>
      <p:sp>
        <p:nvSpPr>
          <p:cNvPr id="3" name="Content Placeholder 2"/>
          <p:cNvSpPr>
            <a:spLocks noGrp="1"/>
          </p:cNvSpPr>
          <p:nvPr>
            <p:ph idx="1"/>
          </p:nvPr>
        </p:nvSpPr>
        <p:spPr>
          <a:xfrm>
            <a:off x="457200" y="1600200"/>
            <a:ext cx="8458200" cy="4525963"/>
          </a:xfrm>
        </p:spPr>
        <p:txBody>
          <a:bodyPr>
            <a:normAutofit/>
          </a:bodyPr>
          <a:lstStyle/>
          <a:p>
            <a:pPr>
              <a:buClr>
                <a:srgbClr val="C00000"/>
              </a:buClr>
            </a:pPr>
            <a:r>
              <a:rPr lang="en-US" sz="2400" dirty="0" err="1" smtClean="0">
                <a:latin typeface="Calibri" pitchFamily="34" charset="0"/>
                <a:cs typeface="Calibri" pitchFamily="34" charset="0"/>
              </a:rPr>
              <a:t>Uznapredovala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respiratorna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bolest</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složenim</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fizičkim</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psihičkim</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duhovnim</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ili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socijalnim</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problemima</a:t>
            </a:r>
            <a:endParaRPr lang="en-US" sz="2400" dirty="0" smtClean="0">
              <a:latin typeface="Calibri" pitchFamily="34" charset="0"/>
              <a:cs typeface="Calibri" pitchFamily="34" charset="0"/>
            </a:endParaRPr>
          </a:p>
          <a:p>
            <a:pPr>
              <a:buClr>
                <a:srgbClr val="C00000"/>
              </a:buClr>
            </a:pPr>
            <a:endParaRPr lang="sr-Latn-RS" sz="2400" dirty="0" smtClean="0">
              <a:latin typeface="Calibri" pitchFamily="34" charset="0"/>
              <a:cs typeface="Calibri" pitchFamily="34" charset="0"/>
            </a:endParaRPr>
          </a:p>
          <a:p>
            <a:pPr>
              <a:buClr>
                <a:srgbClr val="C00000"/>
              </a:buClr>
            </a:pPr>
            <a:r>
              <a:rPr lang="en-US" sz="2400" dirty="0" err="1" smtClean="0">
                <a:latin typeface="Calibri" pitchFamily="34" charset="0"/>
                <a:cs typeface="Calibri" pitchFamily="34" charset="0"/>
              </a:rPr>
              <a:t>Nastavljeni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ozbiljni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simptomi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uprkos</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optimalnom</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medicinskom</a:t>
            </a:r>
            <a:r>
              <a:rPr lang="en-US" sz="2400" dirty="0" smtClean="0">
                <a:latin typeface="Calibri" pitchFamily="34" charset="0"/>
                <a:cs typeface="Calibri" pitchFamily="34" charset="0"/>
              </a:rPr>
              <a:t> </a:t>
            </a:r>
            <a:r>
              <a:rPr lang="sr-Latn-RS" sz="2400" dirty="0" smtClean="0">
                <a:latin typeface="Calibri" pitchFamily="34" charset="0"/>
                <a:cs typeface="Calibri" pitchFamily="34" charset="0"/>
              </a:rPr>
              <a:t>lečenju</a:t>
            </a:r>
            <a:endParaRPr lang="en-US" sz="2400" dirty="0" smtClean="0">
              <a:latin typeface="Calibri" pitchFamily="34" charset="0"/>
              <a:cs typeface="Calibri" pitchFamily="34" charset="0"/>
            </a:endParaRPr>
          </a:p>
          <a:p>
            <a:pPr>
              <a:buClr>
                <a:srgbClr val="C00000"/>
              </a:buClr>
            </a:pPr>
            <a:endParaRPr lang="sr-Latn-RS" sz="2400" dirty="0" smtClean="0">
              <a:latin typeface="Calibri" pitchFamily="34" charset="0"/>
              <a:cs typeface="Calibri" pitchFamily="34" charset="0"/>
            </a:endParaRPr>
          </a:p>
          <a:p>
            <a:pPr>
              <a:buClr>
                <a:srgbClr val="C00000"/>
              </a:buClr>
            </a:pPr>
            <a:r>
              <a:rPr lang="en-US" sz="2400" dirty="0" err="1" smtClean="0">
                <a:latin typeface="Calibri" pitchFamily="34" charset="0"/>
                <a:cs typeface="Calibri" pitchFamily="34" charset="0"/>
              </a:rPr>
              <a:t>Pon</a:t>
            </a:r>
            <a:r>
              <a:rPr lang="sr-Latn-RS" sz="2400" dirty="0" smtClean="0">
                <a:latin typeface="Calibri" pitchFamily="34" charset="0"/>
                <a:cs typeface="Calibri" pitchFamily="34" charset="0"/>
              </a:rPr>
              <a:t>a</a:t>
            </a:r>
            <a:r>
              <a:rPr lang="en-US" sz="2400" dirty="0" err="1" smtClean="0">
                <a:latin typeface="Calibri" pitchFamily="34" charset="0"/>
                <a:cs typeface="Calibri" pitchFamily="34" charset="0"/>
              </a:rPr>
              <a:t>vlj</a:t>
            </a:r>
            <a:r>
              <a:rPr lang="sr-Latn-RS" sz="2400" dirty="0" smtClean="0">
                <a:latin typeface="Calibri" pitchFamily="34" charset="0"/>
                <a:cs typeface="Calibri" pitchFamily="34" charset="0"/>
              </a:rPr>
              <a:t>a</a:t>
            </a:r>
            <a:r>
              <a:rPr lang="en-US" sz="2400" dirty="0" err="1" smtClean="0">
                <a:latin typeface="Calibri" pitchFamily="34" charset="0"/>
                <a:cs typeface="Calibri" pitchFamily="34" charset="0"/>
              </a:rPr>
              <a:t>ni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prijemi</a:t>
            </a:r>
            <a:r>
              <a:rPr lang="en-US" sz="2400" dirty="0" smtClean="0">
                <a:latin typeface="Calibri" pitchFamily="34" charset="0"/>
                <a:cs typeface="Calibri" pitchFamily="34" charset="0"/>
              </a:rPr>
              <a:t> u </a:t>
            </a:r>
            <a:r>
              <a:rPr lang="en-US" sz="2400" dirty="0" err="1" smtClean="0">
                <a:latin typeface="Calibri" pitchFamily="34" charset="0"/>
                <a:cs typeface="Calibri" pitchFamily="34" charset="0"/>
              </a:rPr>
              <a:t>bolnicu</a:t>
            </a:r>
            <a:r>
              <a:rPr lang="sr-Latn-RS" sz="2400" dirty="0" smtClean="0">
                <a:latin typeface="Calibri" pitchFamily="34" charset="0"/>
                <a:cs typeface="Calibri" pitchFamily="34" charset="0"/>
              </a:rPr>
              <a:t> (</a:t>
            </a:r>
            <a:r>
              <a:rPr lang="en-US" sz="2400" dirty="0" err="1" smtClean="0">
                <a:latin typeface="Calibri" pitchFamily="34" charset="0"/>
                <a:cs typeface="Calibri" pitchFamily="34" charset="0"/>
              </a:rPr>
              <a:t>više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od</a:t>
            </a:r>
            <a:r>
              <a:rPr lang="en-US" sz="2400" dirty="0" smtClean="0">
                <a:latin typeface="Calibri" pitchFamily="34" charset="0"/>
                <a:cs typeface="Calibri" pitchFamily="34" charset="0"/>
              </a:rPr>
              <a:t> 3 </a:t>
            </a:r>
            <a:r>
              <a:rPr lang="en-US" sz="2400" dirty="0" err="1" smtClean="0">
                <a:latin typeface="Calibri" pitchFamily="34" charset="0"/>
                <a:cs typeface="Calibri" pitchFamily="34" charset="0"/>
              </a:rPr>
              <a:t>godišnje</a:t>
            </a:r>
            <a:r>
              <a:rPr lang="sr-Latn-RS" sz="2400" dirty="0" smtClean="0">
                <a:latin typeface="Calibri" pitchFamily="34" charset="0"/>
                <a:cs typeface="Calibri" pitchFamily="34" charset="0"/>
              </a:rPr>
              <a:t>)</a:t>
            </a:r>
            <a:endParaRPr lang="en-US" sz="2400" dirty="0" smtClean="0">
              <a:latin typeface="Calibri" pitchFamily="34" charset="0"/>
              <a:cs typeface="Calibri" pitchFamily="34" charset="0"/>
            </a:endParaRPr>
          </a:p>
          <a:p>
            <a:pPr>
              <a:buClr>
                <a:srgbClr val="C00000"/>
              </a:buClr>
            </a:pPr>
            <a:endParaRPr lang="sr-Latn-RS" sz="2400" dirty="0" smtClean="0">
              <a:latin typeface="Calibri" pitchFamily="34" charset="0"/>
              <a:cs typeface="Calibri" pitchFamily="34" charset="0"/>
            </a:endParaRPr>
          </a:p>
          <a:p>
            <a:pPr>
              <a:buClr>
                <a:srgbClr val="C00000"/>
              </a:buClr>
            </a:pPr>
            <a:r>
              <a:rPr lang="en-US" sz="2400" dirty="0" err="1" smtClean="0">
                <a:latin typeface="Calibri" pitchFamily="34" charset="0"/>
                <a:cs typeface="Calibri" pitchFamily="34" charset="0"/>
              </a:rPr>
              <a:t>Bolest</a:t>
            </a:r>
            <a:r>
              <a:rPr lang="en-US" sz="2400" dirty="0" smtClean="0">
                <a:latin typeface="Calibri" pitchFamily="34" charset="0"/>
                <a:cs typeface="Calibri" pitchFamily="34" charset="0"/>
              </a:rPr>
              <a:t> u </a:t>
            </a:r>
            <a:r>
              <a:rPr lang="sr-Latn-RS" sz="2400" dirty="0" smtClean="0">
                <a:latin typeface="Calibri" pitchFamily="34" charset="0"/>
                <a:cs typeface="Calibri" pitchFamily="34" charset="0"/>
              </a:rPr>
              <a:t>terminalnoj</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fazi</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za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koju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prijem</a:t>
            </a:r>
            <a:r>
              <a:rPr lang="en-US" sz="2400" dirty="0" smtClean="0">
                <a:latin typeface="Calibri" pitchFamily="34" charset="0"/>
                <a:cs typeface="Calibri" pitchFamily="34" charset="0"/>
              </a:rPr>
              <a:t> u </a:t>
            </a:r>
            <a:r>
              <a:rPr lang="en-US" sz="2400" dirty="0" err="1" smtClean="0">
                <a:latin typeface="Calibri" pitchFamily="34" charset="0"/>
                <a:cs typeface="Calibri" pitchFamily="34" charset="0"/>
              </a:rPr>
              <a:t>bolnicu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možda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nije</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najbolja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opcija</a:t>
            </a:r>
            <a:r>
              <a:rPr lang="en-US" sz="2400" dirty="0" smtClean="0">
                <a:latin typeface="Calibri" pitchFamily="34" charset="0"/>
                <a:cs typeface="Calibri" pitchFamily="34" charset="0"/>
              </a:rPr>
              <a:t> u </a:t>
            </a:r>
            <a:r>
              <a:rPr lang="en-US" sz="2400" dirty="0" err="1" smtClean="0">
                <a:latin typeface="Calibri" pitchFamily="34" charset="0"/>
                <a:cs typeface="Calibri" pitchFamily="34" charset="0"/>
              </a:rPr>
              <a:t>slučaju</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pogoršanja</a:t>
            </a:r>
            <a:r>
              <a:rPr lang="en-US" sz="2400" dirty="0" smtClean="0">
                <a:latin typeface="Calibri" pitchFamily="34" charset="0"/>
                <a:cs typeface="Calibri" pitchFamily="34" charset="0"/>
              </a:rPr>
              <a:t> </a:t>
            </a:r>
            <a:r>
              <a:rPr lang="en-US" sz="2400" dirty="0" err="1" smtClean="0">
                <a:latin typeface="Calibri" pitchFamily="34" charset="0"/>
                <a:cs typeface="Calibri" pitchFamily="34" charset="0"/>
              </a:rPr>
              <a:t>dispneje</a:t>
            </a:r>
            <a:endParaRPr lang="en-US" sz="2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15445</TotalTime>
  <Words>4106</Words>
  <Application>Microsoft Office PowerPoint</Application>
  <PresentationFormat>On-screen Show (4:3)</PresentationFormat>
  <Paragraphs>754</Paragraphs>
  <Slides>92</Slides>
  <Notes>60</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Office Theme</vt:lpstr>
      <vt:lpstr>ИНТЕГРИСАНЕ  АКАДЕМСКЕ СТУДИЈЕ МЕДИЦИНЕ  SPECIFIČNOSTI PALIJATIVNOG ZBRINJAVANJA OBOLELIH OD HRONIČNIH RESPIRATORNIH INFEKCIJA, MASIVNE HEMOPTIZIJE, STRIDOR, KAŠALJ, DISPNEJA </vt:lpstr>
      <vt:lpstr>            Palijativno zbrinjavanje           DEFINICIJA</vt:lpstr>
      <vt:lpstr>   Palijativno zbrinjavanje </vt:lpstr>
      <vt:lpstr>Palijativno zbrinjavanje</vt:lpstr>
      <vt:lpstr>Slide 5</vt:lpstr>
      <vt:lpstr>Slide 6</vt:lpstr>
      <vt:lpstr> </vt:lpstr>
      <vt:lpstr>CILJEVI Palijativnog zbrinjavanja  Respiratornih bolesti</vt:lpstr>
      <vt:lpstr>CILJEVI Palijativnog zbrinjavanja  Respiratornih bolesti</vt:lpstr>
      <vt:lpstr> MULTIDISCIPLINARNI TIM </vt:lpstr>
      <vt:lpstr> Identifikacija završne plućne bolesti </vt:lpstr>
      <vt:lpstr>Palijativno zbrinjavanje Respiratorne infekcije</vt:lpstr>
      <vt:lpstr>Palijativno zbrinjavanje Respiratorne infekcije Lečenje – Utvrđivanje ciljeva</vt:lpstr>
      <vt:lpstr>Palijativno zbrinjavanje Respiratorne infekcije Lečenje - Izbor Antibiotika</vt:lpstr>
      <vt:lpstr>Palijativno zbrinjavanje Respiratorne infekcije Lečenje - Izbor Antibiotika</vt:lpstr>
      <vt:lpstr>Palijativno zbrinjavanje Respiratorne infekcije Lečenje - Izbor Antibiotika</vt:lpstr>
      <vt:lpstr> Palijativno zbrinjavanje Bronhiektazija i Cistične Fibroze  </vt:lpstr>
      <vt:lpstr> Lečenje simptoma kod pacijenata sa plućnim oboljenjima u palijativnom zbrinjavanju </vt:lpstr>
      <vt:lpstr>Slide 19</vt:lpstr>
      <vt:lpstr>Slide 20</vt:lpstr>
      <vt:lpstr>Slide 21</vt:lpstr>
      <vt:lpstr>Slide 22</vt:lpstr>
      <vt:lpstr>DISPNEJA</vt:lpstr>
      <vt:lpstr>Uticaj dispneje na život bolesnika</vt:lpstr>
      <vt:lpstr>Patofiziologija dispneje</vt:lpstr>
      <vt:lpstr>Slide 26</vt:lpstr>
      <vt:lpstr>Slide 27</vt:lpstr>
      <vt:lpstr>Slide 28</vt:lpstr>
      <vt:lpstr>Palijativno zbrinjavanje dispneje</vt:lpstr>
      <vt:lpstr>Slide 30</vt:lpstr>
      <vt:lpstr>UZROCI DISPNEJE  U PALIJATIVNOM ZBRINJAVANJU</vt:lpstr>
      <vt:lpstr>UZROCI DISPNEJE  U PALIJATIVNOM ZBRINJAVANJU</vt:lpstr>
      <vt:lpstr>Prevalenca Dispneje u malignitetima</vt:lpstr>
      <vt:lpstr>Dispneja u malignitetima</vt:lpstr>
      <vt:lpstr>Dispneja kod ne-maligne bolesti </vt:lpstr>
      <vt:lpstr>Dispneja kod ne-maligne bolesti </vt:lpstr>
      <vt:lpstr>Procena Dispneje</vt:lpstr>
      <vt:lpstr>Skala za dispneju Saveta za medicinska istraživanja – MRC skala</vt:lpstr>
      <vt:lpstr>Procena nedostatka vazduha</vt:lpstr>
      <vt:lpstr>Slide 40</vt:lpstr>
      <vt:lpstr>Palijativno zbinjavanje dispneje          Ne-farmakološke mere</vt:lpstr>
      <vt:lpstr>Ne-farmakološke mere</vt:lpstr>
      <vt:lpstr>Slide 43</vt:lpstr>
      <vt:lpstr>Palijativno zbinjavanje dispneje          Ne-farmakološke mere</vt:lpstr>
      <vt:lpstr>Vežbe disanja i dispneja</vt:lpstr>
      <vt:lpstr>Promena položaja - Pozicioniranje</vt:lpstr>
      <vt:lpstr>Strujanje vazduha i dispneja</vt:lpstr>
      <vt:lpstr>Slide 48</vt:lpstr>
      <vt:lpstr>Optimalno lečenje reverzibilnih uzroka dispneje prema želji pacijenta</vt:lpstr>
      <vt:lpstr>Slide 50</vt:lpstr>
      <vt:lpstr>Slide 51</vt:lpstr>
      <vt:lpstr>Palijativno zbrinjavanje dispneje Oksigenoterapija</vt:lpstr>
      <vt:lpstr>            Kiseonična Th</vt:lpstr>
      <vt:lpstr>Slide 54</vt:lpstr>
      <vt:lpstr>Palijativno zbrinjavanje dispneje Opioidi </vt:lpstr>
      <vt:lpstr>Slide 56</vt:lpstr>
      <vt:lpstr>Opioidi kod dispnoje  </vt:lpstr>
      <vt:lpstr>Neželjeni efekti morfijuma</vt:lpstr>
      <vt:lpstr>Slide 59</vt:lpstr>
      <vt:lpstr>Palijativno zbrinjavanje dispneje Anksiolitici </vt:lpstr>
      <vt:lpstr>Palijativno zbrinjavanje dispneje Anksiolitici </vt:lpstr>
      <vt:lpstr>Palijativno zbrinjavanje dispneje Antidepresivi</vt:lpstr>
      <vt:lpstr>Selektivni inhibitori ponovnog preuzimanja serotonina kod dispneje</vt:lpstr>
      <vt:lpstr>Palijativno zbrinjavanje dispneje Mukolitici</vt:lpstr>
      <vt:lpstr>NIV, CILJEVI U PALIJACIJI</vt:lpstr>
      <vt:lpstr>NIV, CILJEVI U PALIJACIJI</vt:lpstr>
      <vt:lpstr>Šematski dijagram lečenja dispneje kod pacijenata sa hroničnim oboljenjima pluća</vt:lpstr>
      <vt:lpstr>KAŠALJ</vt:lpstr>
      <vt:lpstr>KAŠALJ</vt:lpstr>
      <vt:lpstr>Slide 70</vt:lpstr>
      <vt:lpstr>KAŠALJ</vt:lpstr>
      <vt:lpstr> KAŠALJ  Lečenje osnovnog uzroka </vt:lpstr>
      <vt:lpstr>Palijativno zbrinjavanje kašlja </vt:lpstr>
      <vt:lpstr>  Palijativno zbrinjavanje kašlja Protusivni tretman</vt:lpstr>
      <vt:lpstr>  Palijativno zbrinjavanje kašlja Protusivni tretman</vt:lpstr>
      <vt:lpstr> Palijativno zbrinjavanje kašlja Protusivni tretman</vt:lpstr>
      <vt:lpstr>Antitusivni  tretman</vt:lpstr>
      <vt:lpstr>Antitusivni  tretman</vt:lpstr>
      <vt:lpstr>Antitusivni  tretman</vt:lpstr>
      <vt:lpstr>Antitusivni  tretman</vt:lpstr>
      <vt:lpstr>Antitusivni  tretman</vt:lpstr>
      <vt:lpstr>HEMOPTIZIJE</vt:lpstr>
      <vt:lpstr>Palijativno zbrinjavanje hemoptizija</vt:lpstr>
      <vt:lpstr>Palijativno zbrinjavanje hemoptizija Pacijent ne želi agresivno lečenje</vt:lpstr>
      <vt:lpstr>Palijativno zbrinjavanje hemoptizija Pacijent ne želi agresivno lečenje</vt:lpstr>
      <vt:lpstr>Palijativno zbrinjavanje hemoptizija Pacijent želi agresivno lečenje</vt:lpstr>
      <vt:lpstr>Palijativno zbrinjavanje hemoptizija Pacijent želi agresivno lečenje</vt:lpstr>
      <vt:lpstr>STRIDOR </vt:lpstr>
      <vt:lpstr>Redji, neobični uzroci stridora</vt:lpstr>
      <vt:lpstr>Palijativno lečenje stridora </vt:lpstr>
      <vt:lpstr>Palijativno lečenje stridora</vt:lpstr>
      <vt:lpstr>Kada razmišljati o palijativnom zbrinjavanju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Win10</dc:creator>
  <cp:lastModifiedBy>Windows User</cp:lastModifiedBy>
  <cp:revision>328</cp:revision>
  <dcterms:created xsi:type="dcterms:W3CDTF">2006-08-16T00:00:00Z</dcterms:created>
  <dcterms:modified xsi:type="dcterms:W3CDTF">2023-02-07T16:58:51Z</dcterms:modified>
</cp:coreProperties>
</file>